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13" r:id="rId5"/>
    <p:sldMasterId id="2147483726" r:id="rId6"/>
  </p:sldMasterIdLst>
  <p:notesMasterIdLst>
    <p:notesMasterId r:id="rId30"/>
  </p:notesMasterIdLst>
  <p:sldIdLst>
    <p:sldId id="256" r:id="rId7"/>
    <p:sldId id="257" r:id="rId8"/>
    <p:sldId id="278" r:id="rId9"/>
    <p:sldId id="259" r:id="rId10"/>
    <p:sldId id="260" r:id="rId11"/>
    <p:sldId id="261" r:id="rId12"/>
    <p:sldId id="279" r:id="rId13"/>
    <p:sldId id="263" r:id="rId14"/>
    <p:sldId id="262" r:id="rId15"/>
    <p:sldId id="264" r:id="rId16"/>
    <p:sldId id="266" r:id="rId17"/>
    <p:sldId id="267" r:id="rId18"/>
    <p:sldId id="268" r:id="rId19"/>
    <p:sldId id="269" r:id="rId20"/>
    <p:sldId id="280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29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29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292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293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294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84BD3531-88BF-4DA3-A36C-8F797F4629D9}" type="slidenum">
              <a:rPr lang="ru-RU" sz="1400" b="0" strike="noStrike" spc="-1">
                <a:latin typeface="Times New Roman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920" cy="3427920"/>
          </a:xfrm>
          <a:prstGeom prst="rect">
            <a:avLst/>
          </a:prstGeom>
        </p:spPr>
      </p:sp>
      <p:sp>
        <p:nvSpPr>
          <p:cNvPr id="53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16000" indent="-21564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Давайте сейчас мы с вами определим для себя критерии эффективности урока. Это поможет нам одинаково подходить к анализу урока. 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536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E94E13C1-E6D9-419A-98C7-5962B8FEBA65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8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920" cy="3427920"/>
          </a:xfrm>
          <a:prstGeom prst="rect">
            <a:avLst/>
          </a:prstGeom>
        </p:spPr>
      </p:sp>
      <p:sp>
        <p:nvSpPr>
          <p:cNvPr id="56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Пассивность значительной части школьников в учебном процессе объясняется рядом причин. Их можно разделить на 2 группы: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1. Те, которые от нас не зависят (природная лень, отсутствие способностей, плохое здоровье, слабость психики, семейные неурядицы и т.д.).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2. Те, которые могут быть устранены только грамотной работой учителя.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На мотивацию учебной деятельности влияют следующие факторы: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 Использование методов развития познавательного интереса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 Создание условий и возможностей для раскрытия учеником для себя личностного смысла изучаемого материала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 Личный пример учителя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 Вызывание чувства тревоги и ответственности перед неизвестным будущим, стремление быть готовым к ответам на вызовы времени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 Раскрытие самоценности учебы знаний как источника удовлетворения и удовольствия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 Раскрытие важности анализируемой мотивации в виду быстрого устаревания многих знаний и постоянно увеличивающегося потока новой информации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1" strike="noStrike" spc="-1">
                <a:solidFill>
                  <a:srgbClr val="000000"/>
                </a:solidFill>
                <a:latin typeface="+mn-lt"/>
                <a:ea typeface="+mn-ea"/>
              </a:rPr>
              <a:t>Сформированные надпредметные знания и устойчивая мотивация познания являются критериями оценки эффективности работы школы будущего 	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563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A1F58B4-D672-48D8-A792-D93CEFC48965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18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920" cy="3427920"/>
          </a:xfrm>
          <a:prstGeom prst="rect">
            <a:avLst/>
          </a:prstGeom>
        </p:spPr>
      </p:sp>
      <p:sp>
        <p:nvSpPr>
          <p:cNvPr id="56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16000" indent="-215280">
              <a:lnSpc>
                <a:spcPct val="100000"/>
              </a:lnSpc>
            </a:pPr>
            <a:r>
              <a:rPr lang="ru-RU" sz="1200" b="0" i="1" strike="noStrike" spc="-1">
                <a:solidFill>
                  <a:srgbClr val="000000"/>
                </a:solidFill>
                <a:latin typeface="+mn-lt"/>
                <a:ea typeface="+mn-ea"/>
              </a:rPr>
              <a:t>Существуют разные личностные факторы, влияющие на эффективность обучения и воспитания: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 Внешний облик учителя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 Речь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 Личные эмоции и сильные стороны своей личности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 </a:t>
            </a:r>
            <a:r>
              <a:rPr lang="ru-RU" sz="1200" b="0" i="1" strike="noStrike" spc="-1">
                <a:solidFill>
                  <a:srgbClr val="000000"/>
                </a:solidFill>
                <a:latin typeface="+mn-lt"/>
                <a:ea typeface="+mn-ea"/>
              </a:rPr>
              <a:t>Личностный фактор, когда учитель заинтересован в успехе ученика, а не в стремлении поймать кого-либо на незнании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 </a:t>
            </a:r>
            <a:r>
              <a:rPr lang="ru-RU" sz="1200" b="0" i="1" strike="noStrike" spc="-1">
                <a:solidFill>
                  <a:srgbClr val="000000"/>
                </a:solidFill>
                <a:latin typeface="+mn-lt"/>
                <a:ea typeface="+mn-ea"/>
              </a:rPr>
              <a:t>И ,наконец, самое главное- то, что трудно сформулировать, но то, чувствует каждый ребенок : ощущение глубины личности, силы духа. Это то, о чем писал Гёте в «Фаусте»: «Где нет нутра – там не поможешь потом».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	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566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97BA1692-B87B-48D7-89F6-36E257B0E9C8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19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920" cy="3427920"/>
          </a:xfrm>
          <a:prstGeom prst="rect">
            <a:avLst/>
          </a:prstGeom>
        </p:spPr>
      </p:sp>
      <p:sp>
        <p:nvSpPr>
          <p:cNvPr id="56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16000" indent="-215280">
              <a:lnSpc>
                <a:spcPct val="100000"/>
              </a:lnSpc>
            </a:pPr>
            <a:endParaRPr lang="ru-RU" sz="20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endParaRPr lang="ru-RU" sz="2000" b="0" strike="noStrike" spc="-1">
              <a:latin typeface="Arial"/>
            </a:endParaRPr>
          </a:p>
        </p:txBody>
      </p:sp>
      <p:sp>
        <p:nvSpPr>
          <p:cNvPr id="569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D22B6B56-1E34-47C1-A364-0544FFC08129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920" cy="3427920"/>
          </a:xfrm>
          <a:prstGeom prst="rect">
            <a:avLst/>
          </a:prstGeom>
        </p:spPr>
      </p:sp>
      <p:sp>
        <p:nvSpPr>
          <p:cNvPr id="57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16000" indent="-215280">
              <a:lnSpc>
                <a:spcPct val="100000"/>
              </a:lnSpc>
            </a:pPr>
            <a:r>
              <a:rPr lang="ru-RU" sz="1200" b="0" i="1" strike="noStrike" spc="-1">
                <a:solidFill>
                  <a:srgbClr val="000000"/>
                </a:solidFill>
                <a:latin typeface="+mn-lt"/>
                <a:ea typeface="+mn-ea"/>
              </a:rPr>
              <a:t>Рефлексивность мышления - одна из характеристик современного педагога. Поэтому такое значение приобрело самопроектирование учителем повышения своей квалификации именно на основе анализа своей работы. 	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572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D7593C7F-67A9-4539-A61A-A0AD311318D6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21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920" cy="3427920"/>
          </a:xfrm>
          <a:prstGeom prst="rect">
            <a:avLst/>
          </a:prstGeom>
        </p:spPr>
      </p:sp>
      <p:sp>
        <p:nvSpPr>
          <p:cNvPr id="57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>
            <a:normAutofit fontScale="40000" lnSpcReduction="20000"/>
          </a:bodyPr>
          <a:lstStyle/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Определение взаимодействия в образовательной системе «учитель-ученик»  по типу субъектно-субъектных  отношений потребовало пересмотра понятия </a:t>
            </a:r>
            <a:r>
              <a:rPr lang="ru-RU" sz="1200" b="1" u="sng" strike="noStrike" spc="-1">
                <a:solidFill>
                  <a:srgbClr val="000000"/>
                </a:solidFill>
                <a:uFillTx/>
                <a:latin typeface="+mn-lt"/>
                <a:ea typeface="+mn-ea"/>
              </a:rPr>
              <a:t>целей</a:t>
            </a: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 как этапа и результата  подготовки учителя к занятиям. Урок как система  включает двух субъектов деятельности с РАЗНЫМИ целями. Таким образом, у ученика свои цели на уроке  – познать, научиться, осознать, получить представление. Учитель реализует свои цели   - научить, дать представление, создать условия  и т.д. Разные деятельности – разные цели. Они объединяются в едином пространстве, только в том случае, если учитель грамотно выстроит свою деятельность  как управленец.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          По данным наших наблюдений из всех профессиональных компетенций современного учителя именно высокий уровень управленческих умений – анализировать, планировать, организовывать реализацию и оценивать результаты блока  учебных занятий  или одного урока как целостной системы –  оснащает учителя «средствами навигации» в океане профессионально значимой  информации.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           И, несомненно, главным из этих средств является умение учителя  ставить цели учебного занятия или блока занятий (учебного модуля), так как именно цели являются системообразующим компонентом в любом социальном проекте, к которым относится и учебная деятельность. Правильно поставленные цели свяжут невидимыми, но вполне ощутимыми и для учителя и для ученика,  нитями   содержание, средства, методы в единый процесс, обеспечат учителю критерии для оптимального выбора способов и форм  их достижения и диагностики. А для ученика грамотно поставленные цели  станут основой для самоформирования учебно-познавательной мотивации не только на результат, но и в первую очередь  -  на деятельность .                   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            Как  учителю грамотно поставить цели,  используя  управленческие навыки анализа и планирования? Как спроектировать цели операционально и диагностично?  Как планировать учебную деятельность ученика на основе поставленных целей так, чтобы каждый этап деятельности ученика с одной стороны поддерживал уже возникший интерес и одновременно служил ему стимулом к росту познавательного интереса?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Сколько субъектов образовательного процесса реально присутствует на учебных занятиях? Двое. Учитель и ученик. А виртуально – еще и  министерство с установками, ученые с рекомендациями, администрация школы  с требованиями, родители с ожиданиями…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                Структура целей отражает концептуальную позицию учителя, а порой и всей конкретной школы по отношению к ученику. Если учитель прописывает цели  учебной темы или урока только для себя, то он ставит ученика в положение бредущего в темноте за кем - то, кто знает куда идет, но ему не сообщает.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В подавляющем большинстве случаев ученик вербализует свою несостоятельность на уроке словами  «а зачем мне это?» Зачем  знать функции ДНК, если я хочу быть филологом?.. Зачем знать особенности строения  разных клеток, если я интересуюсь автомобилями?..  Зачем мне вообще знать о том, «как устроены» птица или дождевой червь?..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Педагогически грамотно спроектированное целеполагание ученика на учебную деятельность на наш взгляд очень важно еще и потому, что является для ученика  опорой для развития организационных общеучебных навыков: умения планировать свою деятельность, умения отслеживать результаты собственной деятельности. Именно поэтому цели как целой темы так и урока должны  быть «открыты» для ученика и приняты им. Для этого  можно и нужно не только представлять ученикам «готовые» цели, но и  обсуждать цели и план вместе с учениками. 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1" strike="noStrike" spc="-1">
                <a:solidFill>
                  <a:srgbClr val="000000"/>
                </a:solidFill>
                <a:latin typeface="+mn-lt"/>
                <a:ea typeface="+mn-ea"/>
              </a:rPr>
              <a:t>1.Приступая к работе над проектированием учебной темы, сначала определите, каких результатов  должен достичь ученик.</a:t>
            </a: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 </a:t>
            </a:r>
            <a:r>
              <a:rPr lang="ru-RU" sz="1200" b="1" i="1" strike="noStrike" spc="-1">
                <a:solidFill>
                  <a:srgbClr val="000000"/>
                </a:solidFill>
                <a:latin typeface="+mn-lt"/>
                <a:ea typeface="+mn-ea"/>
              </a:rPr>
              <a:t>Для этого уберите со своего стола учебники и оставьте только документы,  в которых прописаны требования к  знаниям по данной теме.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1" i="1" strike="noStrike" spc="-1">
                <a:solidFill>
                  <a:srgbClr val="000000"/>
                </a:solidFill>
                <a:latin typeface="+mn-lt"/>
                <a:ea typeface="+mn-ea"/>
              </a:rPr>
              <a:t>2.</a:t>
            </a:r>
            <a:r>
              <a:rPr lang="ru-RU" sz="1200" b="1" strike="noStrike" spc="-1">
                <a:solidFill>
                  <a:srgbClr val="000000"/>
                </a:solidFill>
                <a:latin typeface="+mn-lt"/>
                <a:ea typeface="+mn-ea"/>
              </a:rPr>
              <a:t> Учебные цели темы для ученика должны быть прописаны  диагностично и операционально. </a:t>
            </a:r>
            <a:r>
              <a:rPr lang="ru-RU" sz="1200" b="1" i="1" strike="noStrike" spc="-1">
                <a:solidFill>
                  <a:srgbClr val="000000"/>
                </a:solidFill>
                <a:latin typeface="+mn-lt"/>
                <a:ea typeface="+mn-ea"/>
              </a:rPr>
              <a:t>Это означает, что ученику нельзя ставить цель «познакомиться с разными типами клеток», так как он не будет понимать, как Вы будете это  у него проверять и как, собственно,  можно осуществить эту цель. Можно так: «знать и уметь определять различные типы клеток». Или так: «уметь сравнивать растительные, животные, грибные и бактериальные клетки по их составу».</a:t>
            </a:r>
            <a:r>
              <a:rPr lang="ru-RU" sz="1200" b="1" strike="noStrike" spc="-1">
                <a:solidFill>
                  <a:srgbClr val="000000"/>
                </a:solidFill>
                <a:latin typeface="+mn-lt"/>
                <a:ea typeface="+mn-ea"/>
              </a:rPr>
              <a:t>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1" strike="noStrike" spc="-1">
                <a:solidFill>
                  <a:srgbClr val="000000"/>
                </a:solidFill>
                <a:latin typeface="+mn-lt"/>
                <a:ea typeface="+mn-ea"/>
              </a:rPr>
              <a:t>3. Учебные цели должны быть представлены ученику на первом же уроке и сопровождать его в течение всей работы над темой. </a:t>
            </a:r>
            <a:r>
              <a:rPr lang="ru-RU" sz="1200" b="1" i="1" strike="noStrike" spc="-1">
                <a:solidFill>
                  <a:srgbClr val="000000"/>
                </a:solidFill>
                <a:latin typeface="+mn-lt"/>
                <a:ea typeface="+mn-ea"/>
              </a:rPr>
              <a:t>Лучше всего</a:t>
            </a:r>
            <a:r>
              <a:rPr lang="ru-RU" sz="1200" b="0" i="1" strike="noStrike" spc="-1">
                <a:solidFill>
                  <a:srgbClr val="000000"/>
                </a:solidFill>
                <a:latin typeface="+mn-lt"/>
                <a:ea typeface="+mn-ea"/>
              </a:rPr>
              <a:t> </a:t>
            </a:r>
            <a:r>
              <a:rPr lang="ru-RU" sz="1200" b="1" i="1" strike="noStrike" spc="-1">
                <a:solidFill>
                  <a:srgbClr val="000000"/>
                </a:solidFill>
                <a:latin typeface="+mn-lt"/>
                <a:ea typeface="+mn-ea"/>
              </a:rPr>
              <a:t>если эти цели будут для ученика результатом коллективной  и/или его индивидуальной работы ( например, если ученик готовится к сдаче экзамена в ВУЗ по биологии).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1" i="1" strike="noStrike" spc="-1">
                <a:solidFill>
                  <a:srgbClr val="000000"/>
                </a:solidFill>
                <a:latin typeface="+mn-lt"/>
                <a:ea typeface="+mn-ea"/>
              </a:rPr>
              <a:t>4.</a:t>
            </a:r>
            <a:r>
              <a:rPr lang="ru-RU" sz="1200" b="1" strike="noStrike" spc="-1">
                <a:solidFill>
                  <a:srgbClr val="000000"/>
                </a:solidFill>
                <a:latin typeface="+mn-lt"/>
                <a:ea typeface="+mn-ea"/>
              </a:rPr>
              <a:t> Содержание учебных целей для ученика должно отражать реалии окружающего его мира.</a:t>
            </a: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 </a:t>
            </a:r>
            <a:r>
              <a:rPr lang="ru-RU" sz="1200" b="1" i="1" strike="noStrike" spc="-1">
                <a:solidFill>
                  <a:srgbClr val="000000"/>
                </a:solidFill>
                <a:latin typeface="+mn-lt"/>
                <a:ea typeface="+mn-ea"/>
              </a:rPr>
              <a:t>Конкретизируйте учебные цели для ученика в зависимости от того,  что Вы можете использовать в качестве учебных ресурсов.  Прежде всего это касается предметных умений: если это городская школа, то научиться на практике определять вид растения можно в реальности  в первую очередь на комнатных растениях. А если у Вас в это время цветут деревья, то смело целеполагайте учеников на овладение навыками систематики в полевых условиях.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1" i="1" strike="noStrike" spc="-1">
                <a:solidFill>
                  <a:srgbClr val="000000"/>
                </a:solidFill>
                <a:latin typeface="+mn-lt"/>
                <a:ea typeface="+mn-ea"/>
              </a:rPr>
              <a:t>5.</a:t>
            </a:r>
            <a:r>
              <a:rPr lang="ru-RU" sz="1200" b="1" strike="noStrike" spc="-1">
                <a:solidFill>
                  <a:srgbClr val="000000"/>
                </a:solidFill>
                <a:latin typeface="+mn-lt"/>
                <a:ea typeface="+mn-ea"/>
              </a:rPr>
              <a:t> Содержание учебных целей для ученика должно отражать и  особенности образовательной программы конкретной школы. </a:t>
            </a:r>
            <a:r>
              <a:rPr lang="ru-RU" sz="1200" b="1" i="1" strike="noStrike" spc="-1">
                <a:solidFill>
                  <a:srgbClr val="000000"/>
                </a:solidFill>
                <a:latin typeface="+mn-lt"/>
                <a:ea typeface="+mn-ea"/>
              </a:rPr>
              <a:t>Если Вы работаете в математической школе, то обязательно включайте в учебные цели знания и умения, раскрывающие возможности применения математического аппарата: анализ видов симметрии у разных представителей живого мира, математический анализ закономерностей классической генетики и генетики популяций. Если Ваша школа языковая, то включите в учебные цели умения лингвистического анализа терминов и понятий: например, анализ эволюции смыслов понятия «экологии»( от «раздела науки» через «совокупность условий окружающей среды» до «экологичности» как качества деятельности  человека). В    любом случае, если Вы преподаете «непрофильный» курс в профильной школе, обязательно вносите в цели для ученика умения и навыки общеучебного направления: например, «совершенствовать навык поиска необходимой информации через Интернет» при изучении темы «Закономерности изменчивости», «формировать навыки сворачивания больших объемов информации» при изучении этапов эволюции и т.д.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 6. </a:t>
            </a:r>
            <a:r>
              <a:rPr lang="ru-RU" sz="1200" b="1" strike="noStrike" spc="-1">
                <a:solidFill>
                  <a:srgbClr val="000000"/>
                </a:solidFill>
                <a:latin typeface="+mn-lt"/>
                <a:ea typeface="+mn-ea"/>
              </a:rPr>
              <a:t>На основе «целеполагания  ученика» учителем сконструируйте  структуру и содержание окончательной диагностики по теме: каждая поставленная ученику цель должна быть проверена в зачетной работе</a:t>
            </a:r>
            <a:r>
              <a:rPr lang="ru-RU" sz="1200" b="1" i="1" strike="noStrike" spc="-1">
                <a:solidFill>
                  <a:srgbClr val="000000"/>
                </a:solidFill>
                <a:latin typeface="+mn-lt"/>
                <a:ea typeface="+mn-ea"/>
              </a:rPr>
              <a:t>.  Необходимо предостеречь учителя от часто встречающейся ошибки: конструируя зачетную работу по принципу уровневой дифференциации, учителя зачастую дифференцируют вопросы  для зачета не по глубине содержания, а исходя из кажущейся сложности целей. Так цель «знать названия и функции органоидов» проверяются в обязательной части зачета, а знание сущности клеточной теории выносится в дополнительную часть, содержащую более сложные вопросы. Между тем, каждая учебная цель должна быть проверена и в обязательной части (на «3» балла) и в дополнительной (на «4 и 5»). Глубину и широту знаний определит форма зачетного задания. Первая цель – о названиях и функциях органоидов – может быть проверена в обязательной части заданием на сопоставление названий органоидов  и функций, а в обязательной части заданием «подписать названия органоидов и их частей на схемах и рисунках» или заданием «нарисовать схему строения органоида и объяснить принцип его работы». В обязательной части зачета можно попросит учеников перечислить положения клеточной теории, а в дополнительной части – сделать выводы из положений клеточной теории, привести имена её авторов.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endParaRPr lang="ru-RU" sz="1200" b="0" strike="noStrike" spc="-1">
              <a:latin typeface="Arial"/>
            </a:endParaRPr>
          </a:p>
        </p:txBody>
      </p:sp>
      <p:sp>
        <p:nvSpPr>
          <p:cNvPr id="575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771E33BA-F228-4CAB-8BD6-4226AECEC28C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23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920" cy="3427920"/>
          </a:xfrm>
          <a:prstGeom prst="rect">
            <a:avLst/>
          </a:prstGeom>
        </p:spPr>
      </p:sp>
      <p:sp>
        <p:nvSpPr>
          <p:cNvPr id="53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Чтобы осознать негативность данного недостатка, было подсчитано, что ученик посещает 13-14 тысяч уроков за 11 лет обучения. Учителя же преимущественно пользуются одним типом урока - комбинированным: орг.момент, проверка дом. Задания, опрос, объяснение нового, закрепление, дом. задание. Нетрудно представить какими предсказуемыми мы порой бываем в глазах наших учеников.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Что же избавит детей от изнуряющего однообразия структур уроков? Понимание того, что цель определяет тип урока, тип урока определяет его составные части, т.е. структуру, а структура- расход времени на различных этапах. </a:t>
            </a:r>
            <a:r>
              <a:rPr lang="ru-RU" sz="1200" b="0" i="1" strike="noStrike" spc="-1">
                <a:solidFill>
                  <a:srgbClr val="000000"/>
                </a:solidFill>
                <a:latin typeface="+mn-lt"/>
                <a:ea typeface="+mn-ea"/>
              </a:rPr>
              <a:t>	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539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4EDEBCEB-30C5-4BEC-90B3-3042F7AD0B83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10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920" cy="3427920"/>
          </a:xfrm>
          <a:prstGeom prst="rect">
            <a:avLst/>
          </a:prstGeom>
        </p:spPr>
      </p:sp>
      <p:sp>
        <p:nvSpPr>
          <p:cNvPr id="54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Одной из основ выбора методики обучения является знание возможностей детей. Параметров, характеризующих ребенка много: доминирующий канал восприятия (визуалы, аудиалы, кинестеты), лево и правополушарные, дети со смешанным восприятием, дети с разным типом темперамента, находящиеся в разных периодах полового развития и т.д.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В ближайшем будущем требование учитывать особенности детей при проектировании урока станет обязательным для педагогов любой квалификационной категории.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«Если вы не можете представить диагностические методики по изучению личности учащегося и классного коллектива, то и не следует говорить о том, что вы работаете в режиме личностно-ориентированной парадигмы» - М.М. Поташник.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«Из-за незнания той или иной особенности ребенка, хотите того или нет, Вы «насилуете» его знаниями, которые он не может усвоить, чем вызываете в нем отвращение к себе, к уроку, к школе и, в конечном счете, возможно, ломаете его судьбу (когда он утрачивает статус ученика и отторгается от школы)» - М.М. Поташник. </a:t>
            </a:r>
            <a:r>
              <a:rPr lang="ru-RU" sz="1200" b="0" i="1" strike="noStrike" spc="-1">
                <a:solidFill>
                  <a:srgbClr val="000000"/>
                </a:solidFill>
                <a:latin typeface="+mn-lt"/>
                <a:ea typeface="+mn-ea"/>
              </a:rPr>
              <a:t>	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545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B58A4FB6-AB96-4B56-B6A0-ECAB8BB15506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11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920" cy="3427920"/>
          </a:xfrm>
          <a:prstGeom prst="rect">
            <a:avLst/>
          </a:prstGeom>
        </p:spPr>
      </p:sp>
      <p:sp>
        <p:nvSpPr>
          <p:cNvPr id="54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Цель- это проектируемый результат. Любая цель должна быть операциональна, т.е. измеряема. </a:t>
            </a:r>
            <a:r>
              <a:rPr lang="ru-RU" sz="1200" b="0" i="1" strike="noStrike" spc="-1">
                <a:solidFill>
                  <a:srgbClr val="000000"/>
                </a:solidFill>
                <a:latin typeface="+mn-lt"/>
                <a:ea typeface="+mn-ea"/>
              </a:rPr>
              <a:t>	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548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6487967-8A32-44BC-92D2-9193A7FE0662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12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920" cy="3427920"/>
          </a:xfrm>
          <a:prstGeom prst="rect">
            <a:avLst/>
          </a:prstGeom>
        </p:spPr>
      </p:sp>
      <p:sp>
        <p:nvSpPr>
          <p:cNvPr id="55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16000" indent="-215640">
              <a:lnSpc>
                <a:spcPct val="100000"/>
              </a:lnSpc>
            </a:pPr>
            <a:r>
              <a:rPr lang="ru-RU" sz="1200" b="1" strike="noStrike" spc="-1">
                <a:solidFill>
                  <a:srgbClr val="000000"/>
                </a:solidFill>
                <a:latin typeface="+mn-lt"/>
                <a:ea typeface="+mn-ea"/>
              </a:rPr>
              <a:t>Перегруженность учебного материала (приводящая к невозможности усвоить всё изложенное на уроке, к переутомлению), потеря сути за деталями, за обилием второстепенного материала, необоснованное стремление отойти от учебника, отношение к ребёнку, как к безразмерной ёмкости, которую нужно максимально заполнить. 	</a:t>
            </a:r>
            <a:endParaRPr lang="ru-RU" sz="12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Ещё в 70-е годы профессор Бабанский исследовал эту проблему. Так вот 70 % учителей сказали, что « В моём предмете нет второстепенного, всё значимо». Такой подход к обучению обрекает детей на непонимание того, чему их учат, на заучивание наизусть (зубрежку) до ближайшего зачета, а учителей - на безуспешность, неудовлетворенность, на переход к принуждению детей учить. </a:t>
            </a:r>
            <a:endParaRPr lang="ru-RU" sz="12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Существуют способы выделения главного, существенного в изучаемом материале: </a:t>
            </a:r>
            <a:endParaRPr lang="ru-RU" sz="12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 акценты голосом, цветом, графическими средствами </a:t>
            </a:r>
            <a:endParaRPr lang="ru-RU" sz="12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 использование опорных конспектов </a:t>
            </a:r>
            <a:endParaRPr lang="ru-RU" sz="12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 выдвижение требований перед учащимися в виде плакатов: «Что надо знать», «Что надо уметь» </a:t>
            </a:r>
            <a:endParaRPr lang="ru-RU" sz="12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	</a:t>
            </a:r>
            <a:endParaRPr lang="ru-RU" sz="1200" b="0" strike="noStrike" spc="-1">
              <a:latin typeface="Arial"/>
            </a:endParaRPr>
          </a:p>
          <a:p>
            <a:pPr marL="216000" indent="-215640">
              <a:lnSpc>
                <a:spcPct val="100000"/>
              </a:lnSpc>
            </a:pPr>
            <a:r>
              <a:rPr lang="ru-RU" sz="1200" b="0" i="1" strike="noStrike" spc="-1">
                <a:solidFill>
                  <a:srgbClr val="000000"/>
                </a:solidFill>
                <a:latin typeface="+mn-lt"/>
                <a:ea typeface="+mn-ea"/>
              </a:rPr>
              <a:t>	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551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B5DF7EAD-57D6-489B-BC2C-75D152CC3798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13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920" cy="3427920"/>
          </a:xfrm>
          <a:prstGeom prst="rect">
            <a:avLst/>
          </a:prstGeom>
        </p:spPr>
      </p:sp>
      <p:sp>
        <p:nvSpPr>
          <p:cNvPr id="55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Это очень трудно выполнимое требование.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Преподавание знаний как нечто отвлеченно-научного, словно не касающегося реальной жизни приводит к тому, что у школьников не возникает чувства значимости того, что происходит на уроке. М.М. Поташник: « Прежде всего, сам учитель должен видеть в своем предмете (теме, уроке, моменте урока) личностный смысл. И если он не видит в нем ни красоты, ни вдохновенья, то не сможет помочь ученику открыть свой личностный смысл, поскольку у такого учителя кроме мотивов унылого исполнения долга (ходить на работу) и получения денег для жизни ничего другого нет». </a:t>
            </a:r>
            <a:endParaRPr lang="ru-RU" sz="1200" b="0" strike="noStrike" spc="-1">
              <a:latin typeface="Arial"/>
            </a:endParaRPr>
          </a:p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Автор учебника биологии Меркулов так обращается к детям, впервые пришедшим к нему на урок: «Я отдаю себе отчет в том, что многие из вас не станут биологами. Но все вы станете мамами и папами и должны быть готовы ответить на тысячи вопросов ваших детей». 	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554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64A87BA6-D015-4331-BDFF-C94247C2E8F9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14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prstGeom prst="rect">
            <a:avLst/>
          </a:prstGeom>
        </p:spPr>
      </p:sp>
      <p:sp>
        <p:nvSpPr>
          <p:cNvPr id="54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Умение использовать игровую форму только в том случае, когда это служит лучшему выполнению образовательных целей урока, не превалирует над сущностью учебного материала, не уводит в сторону от главных целей, не становится самоцелью, не умаляет значения сути того, что должны изучать дети. </a:t>
            </a:r>
            <a:r>
              <a:rPr lang="ru-RU" sz="1200" b="1" strike="noStrike" spc="-1">
                <a:solidFill>
                  <a:srgbClr val="000000"/>
                </a:solidFill>
                <a:latin typeface="+mn-lt"/>
                <a:ea typeface="+mn-ea"/>
              </a:rPr>
              <a:t>	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542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63EF2-1BE7-4B16-BD85-F674A73BCA84}" type="slidenum">
              <a:rPr kumimoji="0" lang="ru-RU" sz="12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213386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920" cy="3427920"/>
          </a:xfrm>
          <a:prstGeom prst="rect">
            <a:avLst/>
          </a:prstGeom>
        </p:spPr>
      </p:sp>
      <p:sp>
        <p:nvSpPr>
          <p:cNvPr id="55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16000" indent="-215280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Пояснять значение этого требования, очевидно, нет необходимости. Многие из нас и сейчас не смогут сказать, зачем мы учили способы размножения червей. Очень многое из того, что изучают наши дети, носит для них оторванный от жизни характер. В этом одна из причин потери мотивации учения. </a:t>
            </a:r>
            <a:r>
              <a:rPr lang="ru-RU" sz="1200" b="0" i="1" strike="noStrike" spc="-1">
                <a:solidFill>
                  <a:srgbClr val="000000"/>
                </a:solidFill>
                <a:latin typeface="+mn-lt"/>
                <a:ea typeface="+mn-ea"/>
              </a:rPr>
              <a:t>	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557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B6AAE12E-4DFB-473D-87C5-4B0DF1AE1298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16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0920" cy="3427920"/>
          </a:xfrm>
          <a:prstGeom prst="rect">
            <a:avLst/>
          </a:prstGeom>
        </p:spPr>
      </p:sp>
      <p:sp>
        <p:nvSpPr>
          <p:cNvPr id="55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560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D7C12C8E-25D8-4810-A0C8-E8F0B0000CAA}" type="slidenum">
              <a:rPr lang="ru-RU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17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1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8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294796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2252880" y="244440"/>
            <a:ext cx="6049800" cy="940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1800" b="0" strike="noStrike" spc="-1"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subTitle"/>
          </p:nvPr>
        </p:nvSpPr>
        <p:spPr>
          <a:xfrm>
            <a:off x="687240" y="1362240"/>
            <a:ext cx="7769160" cy="1489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15088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2252880" y="244440"/>
            <a:ext cx="6049800" cy="940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1800" b="0" strike="noStrike" spc="-1"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87240" y="1362240"/>
            <a:ext cx="7769160" cy="1489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41768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2252880" y="244440"/>
            <a:ext cx="6049800" cy="940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1800" b="0" strike="noStrike" spc="-1"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87240" y="1362240"/>
            <a:ext cx="3791160" cy="1489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668480" y="1362240"/>
            <a:ext cx="3791160" cy="1489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796331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2252880" y="244440"/>
            <a:ext cx="6049800" cy="940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18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038743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subTitle"/>
          </p:nvPr>
        </p:nvSpPr>
        <p:spPr>
          <a:xfrm>
            <a:off x="2252880" y="244440"/>
            <a:ext cx="6049800" cy="4361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40184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2252880" y="244440"/>
            <a:ext cx="6049800" cy="940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1800" b="0" strike="noStrike" spc="-1"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87240" y="1362240"/>
            <a:ext cx="379116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668480" y="1362240"/>
            <a:ext cx="3791160" cy="1489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687240" y="2140560"/>
            <a:ext cx="379116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440051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2252880" y="244440"/>
            <a:ext cx="6049800" cy="940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1800" b="0" strike="noStrike" spc="-1">
              <a:latin typeface="Calibri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87240" y="1362240"/>
            <a:ext cx="3791160" cy="1489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668480" y="1362240"/>
            <a:ext cx="379116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4668480" y="2140560"/>
            <a:ext cx="379116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757277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2252880" y="244440"/>
            <a:ext cx="6049800" cy="940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1800" b="0" strike="noStrike" spc="-1"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87240" y="1362240"/>
            <a:ext cx="379116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68480" y="1362240"/>
            <a:ext cx="379116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87240" y="2140560"/>
            <a:ext cx="776916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402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2252880" y="244440"/>
            <a:ext cx="6049800" cy="940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1800" b="0" strike="noStrike" spc="-1"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87240" y="1362240"/>
            <a:ext cx="776916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87240" y="2140560"/>
            <a:ext cx="776916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570133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2252880" y="244440"/>
            <a:ext cx="6049800" cy="940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1800" b="0" strike="noStrike" spc="-1"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87240" y="1362240"/>
            <a:ext cx="379116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68480" y="1362240"/>
            <a:ext cx="379116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687240" y="2140560"/>
            <a:ext cx="379116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  <p:sp>
        <p:nvSpPr>
          <p:cNvPr id="60" name="PlaceHolder 5"/>
          <p:cNvSpPr>
            <a:spLocks noGrp="1"/>
          </p:cNvSpPr>
          <p:nvPr>
            <p:ph type="body"/>
          </p:nvPr>
        </p:nvSpPr>
        <p:spPr>
          <a:xfrm>
            <a:off x="4668480" y="2140560"/>
            <a:ext cx="379116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534738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2252880" y="244440"/>
            <a:ext cx="6049800" cy="940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1800" b="0" strike="noStrike" spc="-1"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87240" y="1362240"/>
            <a:ext cx="250128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313800" y="1362240"/>
            <a:ext cx="250128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5940720" y="1362240"/>
            <a:ext cx="250128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  <p:sp>
        <p:nvSpPr>
          <p:cNvPr id="65" name="PlaceHolder 5"/>
          <p:cNvSpPr>
            <a:spLocks noGrp="1"/>
          </p:cNvSpPr>
          <p:nvPr>
            <p:ph type="body"/>
          </p:nvPr>
        </p:nvSpPr>
        <p:spPr>
          <a:xfrm>
            <a:off x="687240" y="2140560"/>
            <a:ext cx="250128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  <p:sp>
        <p:nvSpPr>
          <p:cNvPr id="66" name="PlaceHolder 6"/>
          <p:cNvSpPr>
            <a:spLocks noGrp="1"/>
          </p:cNvSpPr>
          <p:nvPr>
            <p:ph type="body"/>
          </p:nvPr>
        </p:nvSpPr>
        <p:spPr>
          <a:xfrm>
            <a:off x="3313800" y="2140560"/>
            <a:ext cx="250128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  <p:sp>
        <p:nvSpPr>
          <p:cNvPr id="67" name="PlaceHolder 7"/>
          <p:cNvSpPr>
            <a:spLocks noGrp="1"/>
          </p:cNvSpPr>
          <p:nvPr>
            <p:ph type="body"/>
          </p:nvPr>
        </p:nvSpPr>
        <p:spPr>
          <a:xfrm>
            <a:off x="5940720" y="2140560"/>
            <a:ext cx="2501280" cy="710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5804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18" Type="http://schemas.openxmlformats.org/officeDocument/2006/relationships/image" Target="../media/image5.png"/><Relationship Id="rId26" Type="http://schemas.openxmlformats.org/officeDocument/2006/relationships/image" Target="../media/image13.png"/><Relationship Id="rId3" Type="http://schemas.openxmlformats.org/officeDocument/2006/relationships/slideLayout" Target="../slideLayouts/slideLayout51.xml"/><Relationship Id="rId21" Type="http://schemas.openxmlformats.org/officeDocument/2006/relationships/image" Target="../media/image8.png"/><Relationship Id="rId34" Type="http://schemas.openxmlformats.org/officeDocument/2006/relationships/image" Target="../media/image21.png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image" Target="../media/image4.png"/><Relationship Id="rId25" Type="http://schemas.openxmlformats.org/officeDocument/2006/relationships/image" Target="../media/image12.png"/><Relationship Id="rId33" Type="http://schemas.openxmlformats.org/officeDocument/2006/relationships/image" Target="../media/image20.png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29" Type="http://schemas.openxmlformats.org/officeDocument/2006/relationships/image" Target="../media/image16.pn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24" Type="http://schemas.openxmlformats.org/officeDocument/2006/relationships/image" Target="../media/image11.png"/><Relationship Id="rId32" Type="http://schemas.openxmlformats.org/officeDocument/2006/relationships/image" Target="../media/image19.png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2.png"/><Relationship Id="rId23" Type="http://schemas.openxmlformats.org/officeDocument/2006/relationships/image" Target="../media/image10.png"/><Relationship Id="rId28" Type="http://schemas.openxmlformats.org/officeDocument/2006/relationships/image" Target="../media/image15.png"/><Relationship Id="rId36" Type="http://schemas.openxmlformats.org/officeDocument/2006/relationships/image" Target="../media/image23.png"/><Relationship Id="rId10" Type="http://schemas.openxmlformats.org/officeDocument/2006/relationships/slideLayout" Target="../slideLayouts/slideLayout58.xml"/><Relationship Id="rId19" Type="http://schemas.openxmlformats.org/officeDocument/2006/relationships/image" Target="../media/image6.png"/><Relationship Id="rId31" Type="http://schemas.openxmlformats.org/officeDocument/2006/relationships/image" Target="../media/image18.png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png"/><Relationship Id="rId22" Type="http://schemas.openxmlformats.org/officeDocument/2006/relationships/image" Target="../media/image9.png"/><Relationship Id="rId27" Type="http://schemas.openxmlformats.org/officeDocument/2006/relationships/image" Target="../media/image14.png"/><Relationship Id="rId30" Type="http://schemas.openxmlformats.org/officeDocument/2006/relationships/image" Target="../media/image17.png"/><Relationship Id="rId35" Type="http://schemas.openxmlformats.org/officeDocument/2006/relationships/image" Target="../media/image2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18" Type="http://schemas.openxmlformats.org/officeDocument/2006/relationships/image" Target="../media/image5.png"/><Relationship Id="rId26" Type="http://schemas.openxmlformats.org/officeDocument/2006/relationships/image" Target="../media/image13.png"/><Relationship Id="rId3" Type="http://schemas.openxmlformats.org/officeDocument/2006/relationships/slideLayout" Target="../slideLayouts/slideLayout63.xml"/><Relationship Id="rId21" Type="http://schemas.openxmlformats.org/officeDocument/2006/relationships/image" Target="../media/image8.png"/><Relationship Id="rId34" Type="http://schemas.openxmlformats.org/officeDocument/2006/relationships/image" Target="../media/image21.png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image" Target="../media/image4.png"/><Relationship Id="rId25" Type="http://schemas.openxmlformats.org/officeDocument/2006/relationships/image" Target="../media/image12.png"/><Relationship Id="rId33" Type="http://schemas.openxmlformats.org/officeDocument/2006/relationships/image" Target="../media/image20.png"/><Relationship Id="rId2" Type="http://schemas.openxmlformats.org/officeDocument/2006/relationships/slideLayout" Target="../slideLayouts/slideLayout62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29" Type="http://schemas.openxmlformats.org/officeDocument/2006/relationships/image" Target="../media/image16.png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24" Type="http://schemas.openxmlformats.org/officeDocument/2006/relationships/image" Target="../media/image11.png"/><Relationship Id="rId32" Type="http://schemas.openxmlformats.org/officeDocument/2006/relationships/image" Target="../media/image19.png"/><Relationship Id="rId5" Type="http://schemas.openxmlformats.org/officeDocument/2006/relationships/slideLayout" Target="../slideLayouts/slideLayout65.xml"/><Relationship Id="rId15" Type="http://schemas.openxmlformats.org/officeDocument/2006/relationships/image" Target="../media/image2.png"/><Relationship Id="rId23" Type="http://schemas.openxmlformats.org/officeDocument/2006/relationships/image" Target="../media/image10.png"/><Relationship Id="rId28" Type="http://schemas.openxmlformats.org/officeDocument/2006/relationships/image" Target="../media/image15.png"/><Relationship Id="rId36" Type="http://schemas.openxmlformats.org/officeDocument/2006/relationships/image" Target="../media/image23.png"/><Relationship Id="rId10" Type="http://schemas.openxmlformats.org/officeDocument/2006/relationships/slideLayout" Target="../slideLayouts/slideLayout70.xml"/><Relationship Id="rId19" Type="http://schemas.openxmlformats.org/officeDocument/2006/relationships/image" Target="../media/image6.png"/><Relationship Id="rId31" Type="http://schemas.openxmlformats.org/officeDocument/2006/relationships/image" Target="../media/image18.png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1.png"/><Relationship Id="rId22" Type="http://schemas.openxmlformats.org/officeDocument/2006/relationships/image" Target="../media/image9.png"/><Relationship Id="rId27" Type="http://schemas.openxmlformats.org/officeDocument/2006/relationships/image" Target="../media/image14.png"/><Relationship Id="rId30" Type="http://schemas.openxmlformats.org/officeDocument/2006/relationships/image" Target="../media/image17.png"/><Relationship Id="rId35" Type="http://schemas.openxmlformats.org/officeDocument/2006/relationships/image" Target="../media/image2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499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Седьмой уровень структуры</a:t>
            </a: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CustomShape 1"/>
          <p:cNvSpPr/>
          <p:nvPr/>
        </p:nvSpPr>
        <p:spPr>
          <a:xfrm>
            <a:off x="719280" y="3415320"/>
            <a:ext cx="181080" cy="344376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2" name="CustomShape 2"/>
          <p:cNvSpPr/>
          <p:nvPr/>
        </p:nvSpPr>
        <p:spPr>
          <a:xfrm>
            <a:off x="0" y="3415320"/>
            <a:ext cx="350280" cy="3443760"/>
          </a:xfrm>
          <a:prstGeom prst="rect">
            <a:avLst/>
          </a:prstGeom>
          <a:blipFill rotWithShape="0">
            <a:blip r:embed="rId15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3" name="CustomShape 3"/>
          <p:cNvSpPr/>
          <p:nvPr/>
        </p:nvSpPr>
        <p:spPr>
          <a:xfrm>
            <a:off x="352080" y="3415320"/>
            <a:ext cx="366840" cy="3443760"/>
          </a:xfrm>
          <a:prstGeom prst="rect">
            <a:avLst/>
          </a:prstGeom>
          <a:blipFill rotWithShape="0">
            <a:blip r:embed="rId16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4" name="CustomShape 4"/>
          <p:cNvSpPr/>
          <p:nvPr/>
        </p:nvSpPr>
        <p:spPr>
          <a:xfrm>
            <a:off x="900720" y="3429000"/>
            <a:ext cx="322560" cy="3430080"/>
          </a:xfrm>
          <a:prstGeom prst="rect">
            <a:avLst/>
          </a:prstGeom>
          <a:blipFill rotWithShape="0">
            <a:blip r:embed="rId17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5" name="CustomShape 5"/>
          <p:cNvSpPr/>
          <p:nvPr/>
        </p:nvSpPr>
        <p:spPr>
          <a:xfrm>
            <a:off x="352080" y="4185000"/>
            <a:ext cx="545040" cy="1025280"/>
          </a:xfrm>
          <a:prstGeom prst="rect">
            <a:avLst/>
          </a:prstGeom>
          <a:blipFill rotWithShape="0">
            <a:blip r:embed="rId18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6" name="CustomShape 6"/>
          <p:cNvSpPr/>
          <p:nvPr/>
        </p:nvSpPr>
        <p:spPr>
          <a:xfrm>
            <a:off x="352080" y="4616280"/>
            <a:ext cx="545040" cy="1022040"/>
          </a:xfrm>
          <a:prstGeom prst="rect">
            <a:avLst/>
          </a:prstGeom>
          <a:blipFill rotWithShape="0">
            <a:blip r:embed="rId19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7" name="CustomShape 7"/>
          <p:cNvSpPr/>
          <p:nvPr/>
        </p:nvSpPr>
        <p:spPr>
          <a:xfrm>
            <a:off x="352080" y="5024520"/>
            <a:ext cx="545040" cy="1022040"/>
          </a:xfrm>
          <a:prstGeom prst="rect">
            <a:avLst/>
          </a:prstGeom>
          <a:blipFill rotWithShape="0">
            <a:blip r:embed="rId20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8" name="CustomShape 8"/>
          <p:cNvSpPr/>
          <p:nvPr/>
        </p:nvSpPr>
        <p:spPr>
          <a:xfrm>
            <a:off x="352080" y="5429880"/>
            <a:ext cx="545040" cy="1022040"/>
          </a:xfrm>
          <a:prstGeom prst="rect">
            <a:avLst/>
          </a:prstGeom>
          <a:blipFill rotWithShape="0">
            <a:blip r:embed="rId21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9" name="CustomShape 9"/>
          <p:cNvSpPr/>
          <p:nvPr/>
        </p:nvSpPr>
        <p:spPr>
          <a:xfrm>
            <a:off x="352080" y="5837040"/>
            <a:ext cx="545040" cy="1020600"/>
          </a:xfrm>
          <a:prstGeom prst="rect">
            <a:avLst/>
          </a:prstGeom>
          <a:blipFill rotWithShape="0">
            <a:blip r:embed="rId2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0" name="CustomShape 10"/>
          <p:cNvSpPr/>
          <p:nvPr/>
        </p:nvSpPr>
        <p:spPr>
          <a:xfrm>
            <a:off x="482400" y="6242400"/>
            <a:ext cx="414720" cy="615240"/>
          </a:xfrm>
          <a:prstGeom prst="rect">
            <a:avLst/>
          </a:prstGeom>
          <a:blipFill rotWithShape="0">
            <a:blip r:embed="rId23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1" name="CustomShape 11"/>
          <p:cNvSpPr/>
          <p:nvPr/>
        </p:nvSpPr>
        <p:spPr>
          <a:xfrm>
            <a:off x="352080" y="3756600"/>
            <a:ext cx="545040" cy="1020600"/>
          </a:xfrm>
          <a:prstGeom prst="rect">
            <a:avLst/>
          </a:prstGeom>
          <a:blipFill rotWithShape="0">
            <a:blip r:embed="rId2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2" name="CustomShape 12"/>
          <p:cNvSpPr/>
          <p:nvPr/>
        </p:nvSpPr>
        <p:spPr>
          <a:xfrm>
            <a:off x="352080" y="3415320"/>
            <a:ext cx="548280" cy="910800"/>
          </a:xfrm>
          <a:prstGeom prst="rect">
            <a:avLst/>
          </a:prstGeom>
          <a:blipFill rotWithShape="0">
            <a:blip r:embed="rId25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3" name="CustomShape 13"/>
          <p:cNvSpPr/>
          <p:nvPr/>
        </p:nvSpPr>
        <p:spPr>
          <a:xfrm>
            <a:off x="719280" y="0"/>
            <a:ext cx="181080" cy="3439440"/>
          </a:xfrm>
          <a:prstGeom prst="rect">
            <a:avLst/>
          </a:prstGeom>
          <a:blipFill rotWithShape="0">
            <a:blip r:embed="rId26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4" name="CustomShape 14"/>
          <p:cNvSpPr/>
          <p:nvPr/>
        </p:nvSpPr>
        <p:spPr>
          <a:xfrm>
            <a:off x="0" y="0"/>
            <a:ext cx="350280" cy="3439440"/>
          </a:xfrm>
          <a:prstGeom prst="rect">
            <a:avLst/>
          </a:prstGeom>
          <a:blipFill rotWithShape="0">
            <a:blip r:embed="rId27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5" name="CustomShape 15"/>
          <p:cNvSpPr/>
          <p:nvPr/>
        </p:nvSpPr>
        <p:spPr>
          <a:xfrm>
            <a:off x="352080" y="0"/>
            <a:ext cx="366840" cy="3439440"/>
          </a:xfrm>
          <a:prstGeom prst="rect">
            <a:avLst/>
          </a:prstGeom>
          <a:blipFill rotWithShape="0">
            <a:blip r:embed="rId28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6" name="CustomShape 16"/>
          <p:cNvSpPr/>
          <p:nvPr/>
        </p:nvSpPr>
        <p:spPr>
          <a:xfrm>
            <a:off x="900720" y="0"/>
            <a:ext cx="322560" cy="3439440"/>
          </a:xfrm>
          <a:prstGeom prst="rect">
            <a:avLst/>
          </a:prstGeom>
          <a:blipFill rotWithShape="0">
            <a:blip r:embed="rId29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CustomShape 17"/>
          <p:cNvSpPr/>
          <p:nvPr/>
        </p:nvSpPr>
        <p:spPr>
          <a:xfrm>
            <a:off x="352080" y="789480"/>
            <a:ext cx="545040" cy="1023480"/>
          </a:xfrm>
          <a:prstGeom prst="rect">
            <a:avLst/>
          </a:prstGeom>
          <a:blipFill rotWithShape="0">
            <a:blip r:embed="rId30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8" name="CustomShape 18"/>
          <p:cNvSpPr/>
          <p:nvPr/>
        </p:nvSpPr>
        <p:spPr>
          <a:xfrm>
            <a:off x="352080" y="1196280"/>
            <a:ext cx="545040" cy="1022040"/>
          </a:xfrm>
          <a:prstGeom prst="rect">
            <a:avLst/>
          </a:prstGeom>
          <a:blipFill rotWithShape="0">
            <a:blip r:embed="rId31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9" name="CustomShape 19"/>
          <p:cNvSpPr/>
          <p:nvPr/>
        </p:nvSpPr>
        <p:spPr>
          <a:xfrm>
            <a:off x="352080" y="1603080"/>
            <a:ext cx="545040" cy="1022040"/>
          </a:xfrm>
          <a:prstGeom prst="rect">
            <a:avLst/>
          </a:prstGeom>
          <a:blipFill rotWithShape="0">
            <a:blip r:embed="rId31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0" name="CustomShape 20"/>
          <p:cNvSpPr/>
          <p:nvPr/>
        </p:nvSpPr>
        <p:spPr>
          <a:xfrm>
            <a:off x="352080" y="2010240"/>
            <a:ext cx="545040" cy="1023480"/>
          </a:xfrm>
          <a:prstGeom prst="rect">
            <a:avLst/>
          </a:prstGeom>
          <a:blipFill rotWithShape="0">
            <a:blip r:embed="rId3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1" name="CustomShape 21"/>
          <p:cNvSpPr/>
          <p:nvPr/>
        </p:nvSpPr>
        <p:spPr>
          <a:xfrm>
            <a:off x="352080" y="2415600"/>
            <a:ext cx="545040" cy="1025280"/>
          </a:xfrm>
          <a:prstGeom prst="rect">
            <a:avLst/>
          </a:prstGeom>
          <a:blipFill rotWithShape="0">
            <a:blip r:embed="rId18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2" name="CustomShape 22"/>
          <p:cNvSpPr/>
          <p:nvPr/>
        </p:nvSpPr>
        <p:spPr>
          <a:xfrm>
            <a:off x="823320" y="6632280"/>
            <a:ext cx="76680" cy="225360"/>
          </a:xfrm>
          <a:prstGeom prst="rect">
            <a:avLst/>
          </a:prstGeom>
          <a:blipFill rotWithShape="0">
            <a:blip r:embed="rId33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3" name="CustomShape 23"/>
          <p:cNvSpPr/>
          <p:nvPr/>
        </p:nvSpPr>
        <p:spPr>
          <a:xfrm>
            <a:off x="352080" y="335160"/>
            <a:ext cx="545040" cy="1023480"/>
          </a:xfrm>
          <a:prstGeom prst="rect">
            <a:avLst/>
          </a:prstGeom>
          <a:blipFill rotWithShape="0">
            <a:blip r:embed="rId3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4" name="CustomShape 24"/>
          <p:cNvSpPr/>
          <p:nvPr/>
        </p:nvSpPr>
        <p:spPr>
          <a:xfrm>
            <a:off x="352080" y="0"/>
            <a:ext cx="548280" cy="904680"/>
          </a:xfrm>
          <a:prstGeom prst="rect">
            <a:avLst/>
          </a:prstGeom>
          <a:blipFill rotWithShape="0">
            <a:blip r:embed="rId3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5" name="CustomShape 25"/>
          <p:cNvSpPr/>
          <p:nvPr/>
        </p:nvSpPr>
        <p:spPr>
          <a:xfrm>
            <a:off x="354960" y="0"/>
            <a:ext cx="239400" cy="455400"/>
          </a:xfrm>
          <a:prstGeom prst="rect">
            <a:avLst/>
          </a:prstGeom>
          <a:blipFill rotWithShape="0">
            <a:blip r:embed="rId35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6" name="CustomShape 26"/>
          <p:cNvSpPr/>
          <p:nvPr/>
        </p:nvSpPr>
        <p:spPr>
          <a:xfrm>
            <a:off x="352080" y="2851560"/>
            <a:ext cx="545040" cy="1023480"/>
          </a:xfrm>
          <a:prstGeom prst="rect">
            <a:avLst/>
          </a:prstGeom>
          <a:blipFill rotWithShape="0">
            <a:blip r:embed="rId3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7" name="CustomShape 27"/>
          <p:cNvSpPr/>
          <p:nvPr/>
        </p:nvSpPr>
        <p:spPr>
          <a:xfrm>
            <a:off x="1223640" y="0"/>
            <a:ext cx="333360" cy="6856200"/>
          </a:xfrm>
          <a:prstGeom prst="rect">
            <a:avLst/>
          </a:prstGeom>
          <a:blipFill rotWithShape="0">
            <a:blip r:embed="rId36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8" name="PlaceHolder 28"/>
          <p:cNvSpPr>
            <a:spLocks noGrp="1"/>
          </p:cNvSpPr>
          <p:nvPr>
            <p:ph type="title"/>
          </p:nvPr>
        </p:nvSpPr>
        <p:spPr>
          <a:xfrm>
            <a:off x="2252880" y="244440"/>
            <a:ext cx="6049800" cy="9406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 b="0" strike="noStrike" spc="-1">
                <a:latin typeface="Calibri"/>
              </a:rPr>
              <a:t>Для правки текста заглавия щёлкните мышью</a:t>
            </a:r>
          </a:p>
        </p:txBody>
      </p:sp>
      <p:sp>
        <p:nvSpPr>
          <p:cNvPr id="249" name="PlaceHolder 29"/>
          <p:cNvSpPr>
            <a:spLocks noGrp="1"/>
          </p:cNvSpPr>
          <p:nvPr>
            <p:ph type="body"/>
          </p:nvPr>
        </p:nvSpPr>
        <p:spPr>
          <a:xfrm>
            <a:off x="687240" y="1362240"/>
            <a:ext cx="7769160" cy="14893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Calibri"/>
              </a:rPr>
              <a:t>Седьмой уровень структуры</a:t>
            </a:r>
          </a:p>
        </p:txBody>
      </p:sp>
      <p:sp>
        <p:nvSpPr>
          <p:cNvPr id="250" name="PlaceHolder 30"/>
          <p:cNvSpPr>
            <a:spLocks noGrp="1"/>
          </p:cNvSpPr>
          <p:nvPr>
            <p:ph type="ftr"/>
          </p:nvPr>
        </p:nvSpPr>
        <p:spPr>
          <a:xfrm>
            <a:off x="3108960" y="6378120"/>
            <a:ext cx="2925720" cy="3427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51" name="PlaceHolder 31"/>
          <p:cNvSpPr>
            <a:spLocks noGrp="1"/>
          </p:cNvSpPr>
          <p:nvPr>
            <p:ph type="dt"/>
          </p:nvPr>
        </p:nvSpPr>
        <p:spPr>
          <a:xfrm>
            <a:off x="457200" y="6378120"/>
            <a:ext cx="2102760" cy="3427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52" name="PlaceHolder 32"/>
          <p:cNvSpPr>
            <a:spLocks noGrp="1"/>
          </p:cNvSpPr>
          <p:nvPr>
            <p:ph type="sldNum"/>
          </p:nvPr>
        </p:nvSpPr>
        <p:spPr>
          <a:xfrm>
            <a:off x="6583680" y="6378120"/>
            <a:ext cx="2102760" cy="342720"/>
          </a:xfrm>
          <a:prstGeom prst="rect">
            <a:avLst/>
          </a:prstGeom>
        </p:spPr>
        <p:txBody>
          <a:bodyPr lIns="0" tIns="0" rIns="0" bIns="0"/>
          <a:lstStyle/>
          <a:p>
            <a:pPr algn="r">
              <a:lnSpc>
                <a:spcPct val="100000"/>
              </a:lnSpc>
            </a:pPr>
            <a:fld id="{067B8D8F-A9C2-4126-9BF4-2CDA96ACEF88}" type="slidenum">
              <a:rPr lang="ru-RU" sz="1400" b="0" strike="noStrike" spc="-1">
                <a:solidFill>
                  <a:srgbClr val="B2B2B2"/>
                </a:solidFill>
                <a:latin typeface="Times New Roman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ustomShape 1"/>
          <p:cNvSpPr/>
          <p:nvPr/>
        </p:nvSpPr>
        <p:spPr>
          <a:xfrm>
            <a:off x="719280" y="3415320"/>
            <a:ext cx="181080" cy="344376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" name="CustomShape 2"/>
          <p:cNvSpPr/>
          <p:nvPr/>
        </p:nvSpPr>
        <p:spPr>
          <a:xfrm>
            <a:off x="0" y="3415320"/>
            <a:ext cx="350280" cy="3443760"/>
          </a:xfrm>
          <a:prstGeom prst="rect">
            <a:avLst/>
          </a:prstGeom>
          <a:blipFill rotWithShape="0">
            <a:blip r:embed="rId15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CustomShape 3"/>
          <p:cNvSpPr/>
          <p:nvPr/>
        </p:nvSpPr>
        <p:spPr>
          <a:xfrm>
            <a:off x="352080" y="3415320"/>
            <a:ext cx="366840" cy="3443760"/>
          </a:xfrm>
          <a:prstGeom prst="rect">
            <a:avLst/>
          </a:prstGeom>
          <a:blipFill rotWithShape="0">
            <a:blip r:embed="rId16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900720" y="3429000"/>
            <a:ext cx="322560" cy="3430080"/>
          </a:xfrm>
          <a:prstGeom prst="rect">
            <a:avLst/>
          </a:prstGeom>
          <a:blipFill rotWithShape="0">
            <a:blip r:embed="rId17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352080" y="4185000"/>
            <a:ext cx="545040" cy="1025280"/>
          </a:xfrm>
          <a:prstGeom prst="rect">
            <a:avLst/>
          </a:prstGeom>
          <a:blipFill rotWithShape="0">
            <a:blip r:embed="rId18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352080" y="4616280"/>
            <a:ext cx="545040" cy="1022040"/>
          </a:xfrm>
          <a:prstGeom prst="rect">
            <a:avLst/>
          </a:prstGeom>
          <a:blipFill rotWithShape="0">
            <a:blip r:embed="rId19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352080" y="5024520"/>
            <a:ext cx="545040" cy="1022040"/>
          </a:xfrm>
          <a:prstGeom prst="rect">
            <a:avLst/>
          </a:prstGeom>
          <a:blipFill rotWithShape="0">
            <a:blip r:embed="rId20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352080" y="5429880"/>
            <a:ext cx="545040" cy="1022040"/>
          </a:xfrm>
          <a:prstGeom prst="rect">
            <a:avLst/>
          </a:prstGeom>
          <a:blipFill rotWithShape="0">
            <a:blip r:embed="rId21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9"/>
          <p:cNvSpPr/>
          <p:nvPr/>
        </p:nvSpPr>
        <p:spPr>
          <a:xfrm>
            <a:off x="352080" y="5837040"/>
            <a:ext cx="545040" cy="1020600"/>
          </a:xfrm>
          <a:prstGeom prst="rect">
            <a:avLst/>
          </a:prstGeom>
          <a:blipFill rotWithShape="0">
            <a:blip r:embed="rId2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482400" y="6242400"/>
            <a:ext cx="414720" cy="615240"/>
          </a:xfrm>
          <a:prstGeom prst="rect">
            <a:avLst/>
          </a:prstGeom>
          <a:blipFill rotWithShape="0">
            <a:blip r:embed="rId23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ustomShape 11"/>
          <p:cNvSpPr/>
          <p:nvPr/>
        </p:nvSpPr>
        <p:spPr>
          <a:xfrm>
            <a:off x="352080" y="3756600"/>
            <a:ext cx="545040" cy="1020600"/>
          </a:xfrm>
          <a:prstGeom prst="rect">
            <a:avLst/>
          </a:prstGeom>
          <a:blipFill rotWithShape="0">
            <a:blip r:embed="rId2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12"/>
          <p:cNvSpPr/>
          <p:nvPr/>
        </p:nvSpPr>
        <p:spPr>
          <a:xfrm>
            <a:off x="352080" y="3415320"/>
            <a:ext cx="548280" cy="910800"/>
          </a:xfrm>
          <a:prstGeom prst="rect">
            <a:avLst/>
          </a:prstGeom>
          <a:blipFill rotWithShape="0">
            <a:blip r:embed="rId25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CustomShape 13"/>
          <p:cNvSpPr/>
          <p:nvPr/>
        </p:nvSpPr>
        <p:spPr>
          <a:xfrm>
            <a:off x="719280" y="0"/>
            <a:ext cx="181080" cy="3439440"/>
          </a:xfrm>
          <a:prstGeom prst="rect">
            <a:avLst/>
          </a:prstGeom>
          <a:blipFill rotWithShape="0">
            <a:blip r:embed="rId26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" name="CustomShape 14"/>
          <p:cNvSpPr/>
          <p:nvPr/>
        </p:nvSpPr>
        <p:spPr>
          <a:xfrm>
            <a:off x="0" y="0"/>
            <a:ext cx="350280" cy="3439440"/>
          </a:xfrm>
          <a:prstGeom prst="rect">
            <a:avLst/>
          </a:prstGeom>
          <a:blipFill rotWithShape="0">
            <a:blip r:embed="rId27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CustomShape 15"/>
          <p:cNvSpPr/>
          <p:nvPr/>
        </p:nvSpPr>
        <p:spPr>
          <a:xfrm>
            <a:off x="352080" y="0"/>
            <a:ext cx="366840" cy="3439440"/>
          </a:xfrm>
          <a:prstGeom prst="rect">
            <a:avLst/>
          </a:prstGeom>
          <a:blipFill rotWithShape="0">
            <a:blip r:embed="rId28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" name="CustomShape 16"/>
          <p:cNvSpPr/>
          <p:nvPr/>
        </p:nvSpPr>
        <p:spPr>
          <a:xfrm>
            <a:off x="900720" y="0"/>
            <a:ext cx="322560" cy="3439440"/>
          </a:xfrm>
          <a:prstGeom prst="rect">
            <a:avLst/>
          </a:prstGeom>
          <a:blipFill rotWithShape="0">
            <a:blip r:embed="rId29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CustomShape 17"/>
          <p:cNvSpPr/>
          <p:nvPr/>
        </p:nvSpPr>
        <p:spPr>
          <a:xfrm>
            <a:off x="352080" y="789480"/>
            <a:ext cx="545040" cy="1023480"/>
          </a:xfrm>
          <a:prstGeom prst="rect">
            <a:avLst/>
          </a:prstGeom>
          <a:blipFill rotWithShape="0">
            <a:blip r:embed="rId30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" name="CustomShape 18"/>
          <p:cNvSpPr/>
          <p:nvPr/>
        </p:nvSpPr>
        <p:spPr>
          <a:xfrm>
            <a:off x="352080" y="1196280"/>
            <a:ext cx="545040" cy="1022040"/>
          </a:xfrm>
          <a:prstGeom prst="rect">
            <a:avLst/>
          </a:prstGeom>
          <a:blipFill rotWithShape="0">
            <a:blip r:embed="rId31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19"/>
          <p:cNvSpPr/>
          <p:nvPr/>
        </p:nvSpPr>
        <p:spPr>
          <a:xfrm>
            <a:off x="352080" y="1603080"/>
            <a:ext cx="545040" cy="1022040"/>
          </a:xfrm>
          <a:prstGeom prst="rect">
            <a:avLst/>
          </a:prstGeom>
          <a:blipFill rotWithShape="0">
            <a:blip r:embed="rId31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" name="CustomShape 20"/>
          <p:cNvSpPr/>
          <p:nvPr/>
        </p:nvSpPr>
        <p:spPr>
          <a:xfrm>
            <a:off x="352080" y="2010240"/>
            <a:ext cx="545040" cy="1023480"/>
          </a:xfrm>
          <a:prstGeom prst="rect">
            <a:avLst/>
          </a:prstGeom>
          <a:blipFill rotWithShape="0">
            <a:blip r:embed="rId3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" name="CustomShape 21"/>
          <p:cNvSpPr/>
          <p:nvPr/>
        </p:nvSpPr>
        <p:spPr>
          <a:xfrm>
            <a:off x="352080" y="2415600"/>
            <a:ext cx="545040" cy="1025280"/>
          </a:xfrm>
          <a:prstGeom prst="rect">
            <a:avLst/>
          </a:prstGeom>
          <a:blipFill rotWithShape="0">
            <a:blip r:embed="rId18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" name="CustomShape 22"/>
          <p:cNvSpPr/>
          <p:nvPr/>
        </p:nvSpPr>
        <p:spPr>
          <a:xfrm>
            <a:off x="823320" y="6632280"/>
            <a:ext cx="76680" cy="225360"/>
          </a:xfrm>
          <a:prstGeom prst="rect">
            <a:avLst/>
          </a:prstGeom>
          <a:blipFill rotWithShape="0">
            <a:blip r:embed="rId33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" name="CustomShape 23"/>
          <p:cNvSpPr/>
          <p:nvPr/>
        </p:nvSpPr>
        <p:spPr>
          <a:xfrm>
            <a:off x="352080" y="335160"/>
            <a:ext cx="545040" cy="1023480"/>
          </a:xfrm>
          <a:prstGeom prst="rect">
            <a:avLst/>
          </a:prstGeom>
          <a:blipFill rotWithShape="0">
            <a:blip r:embed="rId3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" name="CustomShape 24"/>
          <p:cNvSpPr/>
          <p:nvPr/>
        </p:nvSpPr>
        <p:spPr>
          <a:xfrm>
            <a:off x="352080" y="0"/>
            <a:ext cx="548280" cy="904680"/>
          </a:xfrm>
          <a:prstGeom prst="rect">
            <a:avLst/>
          </a:prstGeom>
          <a:blipFill rotWithShape="0">
            <a:blip r:embed="rId3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" name="CustomShape 25"/>
          <p:cNvSpPr/>
          <p:nvPr/>
        </p:nvSpPr>
        <p:spPr>
          <a:xfrm>
            <a:off x="354960" y="0"/>
            <a:ext cx="239400" cy="455400"/>
          </a:xfrm>
          <a:prstGeom prst="rect">
            <a:avLst/>
          </a:prstGeom>
          <a:blipFill rotWithShape="0">
            <a:blip r:embed="rId35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" name="CustomShape 26"/>
          <p:cNvSpPr/>
          <p:nvPr/>
        </p:nvSpPr>
        <p:spPr>
          <a:xfrm>
            <a:off x="352080" y="2851560"/>
            <a:ext cx="545040" cy="1023480"/>
          </a:xfrm>
          <a:prstGeom prst="rect">
            <a:avLst/>
          </a:prstGeom>
          <a:blipFill rotWithShape="0">
            <a:blip r:embed="rId3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" name="CustomShape 27"/>
          <p:cNvSpPr/>
          <p:nvPr/>
        </p:nvSpPr>
        <p:spPr>
          <a:xfrm>
            <a:off x="1223640" y="0"/>
            <a:ext cx="333360" cy="6856200"/>
          </a:xfrm>
          <a:prstGeom prst="rect">
            <a:avLst/>
          </a:prstGeom>
          <a:blipFill rotWithShape="0">
            <a:blip r:embed="rId36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" name="PlaceHolder 28"/>
          <p:cNvSpPr>
            <a:spLocks noGrp="1"/>
          </p:cNvSpPr>
          <p:nvPr>
            <p:ph type="title"/>
          </p:nvPr>
        </p:nvSpPr>
        <p:spPr>
          <a:xfrm>
            <a:off x="2252880" y="244440"/>
            <a:ext cx="6049800" cy="9406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 b="0" strike="noStrike" spc="-1">
                <a:latin typeface="Calibri"/>
              </a:rPr>
              <a:t>Для правки текста заглавия щёлкните мышью</a:t>
            </a:r>
          </a:p>
        </p:txBody>
      </p:sp>
      <p:sp>
        <p:nvSpPr>
          <p:cNvPr id="28" name="PlaceHolder 29"/>
          <p:cNvSpPr>
            <a:spLocks noGrp="1"/>
          </p:cNvSpPr>
          <p:nvPr>
            <p:ph type="body"/>
          </p:nvPr>
        </p:nvSpPr>
        <p:spPr>
          <a:xfrm>
            <a:off x="687240" y="1362240"/>
            <a:ext cx="7769160" cy="14893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Calibri"/>
              </a:rPr>
              <a:t>Седьмой уровень структуры</a:t>
            </a:r>
          </a:p>
        </p:txBody>
      </p:sp>
      <p:sp>
        <p:nvSpPr>
          <p:cNvPr id="29" name="PlaceHolder 30"/>
          <p:cNvSpPr>
            <a:spLocks noGrp="1"/>
          </p:cNvSpPr>
          <p:nvPr>
            <p:ph type="ftr"/>
          </p:nvPr>
        </p:nvSpPr>
        <p:spPr>
          <a:xfrm>
            <a:off x="3108960" y="6378120"/>
            <a:ext cx="2925720" cy="342720"/>
          </a:xfrm>
          <a:prstGeom prst="rect">
            <a:avLst/>
          </a:prstGeom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DejaVu Sans"/>
              <a:cs typeface="DejaVu Sans"/>
            </a:endParaRPr>
          </a:p>
        </p:txBody>
      </p:sp>
      <p:sp>
        <p:nvSpPr>
          <p:cNvPr id="30" name="PlaceHolder 31"/>
          <p:cNvSpPr>
            <a:spLocks noGrp="1"/>
          </p:cNvSpPr>
          <p:nvPr>
            <p:ph type="dt"/>
          </p:nvPr>
        </p:nvSpPr>
        <p:spPr>
          <a:xfrm>
            <a:off x="457200" y="6378120"/>
            <a:ext cx="2102760" cy="342720"/>
          </a:xfrm>
          <a:prstGeom prst="rect">
            <a:avLst/>
          </a:prstGeom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DejaVu Sans"/>
              <a:cs typeface="DejaVu Sans"/>
            </a:endParaRPr>
          </a:p>
        </p:txBody>
      </p:sp>
      <p:sp>
        <p:nvSpPr>
          <p:cNvPr id="31" name="PlaceHolder 32"/>
          <p:cNvSpPr>
            <a:spLocks noGrp="1"/>
          </p:cNvSpPr>
          <p:nvPr>
            <p:ph type="sldNum"/>
          </p:nvPr>
        </p:nvSpPr>
        <p:spPr>
          <a:xfrm>
            <a:off x="6583680" y="6378120"/>
            <a:ext cx="2102760" cy="342720"/>
          </a:xfrm>
          <a:prstGeom prst="rect">
            <a:avLst/>
          </a:prstGeom>
        </p:spPr>
        <p:txBody>
          <a:bodyPr lIns="0" tIns="0" rIns="0" bIns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7CF606-6A39-497F-8DDC-C6EDBD6417C0}" type="slidenum">
              <a:rPr kumimoji="0" lang="ru-RU" sz="1400" b="0" i="0" u="none" strike="noStrike" kern="1200" cap="none" spc="-1" normalizeH="0" baseline="0" noProof="0">
                <a:ln>
                  <a:noFill/>
                </a:ln>
                <a:solidFill>
                  <a:srgbClr val="B2B2B2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424169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3" Type="http://schemas.openxmlformats.org/officeDocument/2006/relationships/image" Target="../media/image25.png"/><Relationship Id="rId21" Type="http://schemas.openxmlformats.org/officeDocument/2006/relationships/image" Target="../media/image43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image" Target="../media/image24.png"/><Relationship Id="rId16" Type="http://schemas.openxmlformats.org/officeDocument/2006/relationships/image" Target="../media/image38.pn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24" Type="http://schemas.openxmlformats.org/officeDocument/2006/relationships/image" Target="../media/image46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23" Type="http://schemas.openxmlformats.org/officeDocument/2006/relationships/image" Target="../media/image45.png"/><Relationship Id="rId10" Type="http://schemas.openxmlformats.org/officeDocument/2006/relationships/image" Target="../media/image32.png"/><Relationship Id="rId19" Type="http://schemas.openxmlformats.org/officeDocument/2006/relationships/image" Target="../media/image41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Relationship Id="rId22" Type="http://schemas.openxmlformats.org/officeDocument/2006/relationships/image" Target="../media/image4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55.png"/><Relationship Id="rId18" Type="http://schemas.openxmlformats.org/officeDocument/2006/relationships/image" Target="../media/image3.png"/><Relationship Id="rId26" Type="http://schemas.openxmlformats.org/officeDocument/2006/relationships/image" Target="../media/image17.png"/><Relationship Id="rId3" Type="http://schemas.openxmlformats.org/officeDocument/2006/relationships/image" Target="../media/image48.png"/><Relationship Id="rId21" Type="http://schemas.openxmlformats.org/officeDocument/2006/relationships/image" Target="../media/image19.png"/><Relationship Id="rId7" Type="http://schemas.openxmlformats.org/officeDocument/2006/relationships/image" Target="../media/image52.png"/><Relationship Id="rId12" Type="http://schemas.openxmlformats.org/officeDocument/2006/relationships/image" Target="../media/image54.png"/><Relationship Id="rId17" Type="http://schemas.openxmlformats.org/officeDocument/2006/relationships/image" Target="../media/image2.png"/><Relationship Id="rId25" Type="http://schemas.openxmlformats.org/officeDocument/2006/relationships/image" Target="../media/image62.png"/><Relationship Id="rId2" Type="http://schemas.openxmlformats.org/officeDocument/2006/relationships/image" Target="../media/image47.png"/><Relationship Id="rId16" Type="http://schemas.openxmlformats.org/officeDocument/2006/relationships/image" Target="../media/image1.png"/><Relationship Id="rId20" Type="http://schemas.openxmlformats.org/officeDocument/2006/relationships/image" Target="../media/image58.png"/><Relationship Id="rId1" Type="http://schemas.openxmlformats.org/officeDocument/2006/relationships/slideLayout" Target="../slideLayouts/slideLayout61.xml"/><Relationship Id="rId6" Type="http://schemas.openxmlformats.org/officeDocument/2006/relationships/image" Target="../media/image51.png"/><Relationship Id="rId11" Type="http://schemas.openxmlformats.org/officeDocument/2006/relationships/image" Target="../media/image53.png"/><Relationship Id="rId24" Type="http://schemas.openxmlformats.org/officeDocument/2006/relationships/image" Target="../media/image61.png"/><Relationship Id="rId5" Type="http://schemas.openxmlformats.org/officeDocument/2006/relationships/image" Target="../media/image50.png"/><Relationship Id="rId15" Type="http://schemas.openxmlformats.org/officeDocument/2006/relationships/image" Target="../media/image56.png"/><Relationship Id="rId23" Type="http://schemas.openxmlformats.org/officeDocument/2006/relationships/image" Target="../media/image60.png"/><Relationship Id="rId10" Type="http://schemas.openxmlformats.org/officeDocument/2006/relationships/image" Target="../media/image7.png"/><Relationship Id="rId19" Type="http://schemas.openxmlformats.org/officeDocument/2006/relationships/image" Target="../media/image57.png"/><Relationship Id="rId4" Type="http://schemas.openxmlformats.org/officeDocument/2006/relationships/image" Target="../media/image49.png"/><Relationship Id="rId9" Type="http://schemas.openxmlformats.org/officeDocument/2006/relationships/image" Target="../media/image6.png"/><Relationship Id="rId14" Type="http://schemas.openxmlformats.org/officeDocument/2006/relationships/image" Target="../media/image18.png"/><Relationship Id="rId22" Type="http://schemas.openxmlformats.org/officeDocument/2006/relationships/image" Target="../media/image59.png"/><Relationship Id="rId27" Type="http://schemas.openxmlformats.org/officeDocument/2006/relationships/image" Target="../media/image6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CustomShape 1"/>
          <p:cNvSpPr/>
          <p:nvPr/>
        </p:nvSpPr>
        <p:spPr>
          <a:xfrm>
            <a:off x="936000" y="1239840"/>
            <a:ext cx="7771320" cy="1927800"/>
          </a:xfrm>
          <a:prstGeom prst="rect">
            <a:avLst/>
          </a:prstGeom>
          <a:solidFill>
            <a:srgbClr val="FFFFFF"/>
          </a:solidFill>
          <a:ln w="25560">
            <a:solidFill>
              <a:srgbClr val="9BBB5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Занятие как элемент образовательного процесса в организациях дополнительного образования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296" name="CustomShape 2"/>
          <p:cNvSpPr/>
          <p:nvPr/>
        </p:nvSpPr>
        <p:spPr>
          <a:xfrm>
            <a:off x="4464000" y="4752000"/>
            <a:ext cx="4199400" cy="99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Семинар педагогов дополнительного образования</a:t>
            </a:r>
            <a:endParaRPr lang="ru-RU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03.12.2019 года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CustomShape 1"/>
          <p:cNvSpPr/>
          <p:nvPr/>
        </p:nvSpPr>
        <p:spPr>
          <a:xfrm>
            <a:off x="457200" y="274680"/>
            <a:ext cx="8228520" cy="795960"/>
          </a:xfrm>
          <a:prstGeom prst="rect">
            <a:avLst/>
          </a:prstGeom>
          <a:solidFill>
            <a:srgbClr val="FFFFFF"/>
          </a:solidFill>
          <a:ln w="5076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000000"/>
                </a:solidFill>
                <a:latin typeface="Calibri"/>
                <a:ea typeface="DejaVu Sans"/>
              </a:rPr>
              <a:t> Выбор типа занятия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452" name="CustomShape 2"/>
          <p:cNvSpPr/>
          <p:nvPr/>
        </p:nvSpPr>
        <p:spPr>
          <a:xfrm>
            <a:off x="2286000" y="2428920"/>
            <a:ext cx="6555240" cy="1878120"/>
          </a:xfrm>
          <a:prstGeom prst="upArrowCallout">
            <a:avLst>
              <a:gd name="adj1" fmla="val 181756"/>
              <a:gd name="adj2" fmla="val 242772"/>
              <a:gd name="adj3" fmla="val 22662"/>
              <a:gd name="adj4" fmla="val 69718"/>
            </a:avLst>
          </a:prstGeom>
          <a:solidFill>
            <a:srgbClr val="92D05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Знание каждым педагогом типологии занятий и только обоснованный выбор его типа, наилучшим образом соответствующий особенностям того или иного объединения (направленности)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453" name="CustomShape 3"/>
          <p:cNvSpPr/>
          <p:nvPr/>
        </p:nvSpPr>
        <p:spPr>
          <a:xfrm>
            <a:off x="2286000" y="1714320"/>
            <a:ext cx="6410880" cy="699480"/>
          </a:xfrm>
          <a:prstGeom prst="rect">
            <a:avLst/>
          </a:prstGeom>
          <a:solidFill>
            <a:schemeClr val="bg1"/>
          </a:solidFill>
          <a:ln w="507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Шаблонная структура занятия 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454" name="CustomShape 4"/>
          <p:cNvSpPr/>
          <p:nvPr/>
        </p:nvSpPr>
        <p:spPr>
          <a:xfrm>
            <a:off x="2214720" y="4414680"/>
            <a:ext cx="6328440" cy="2009880"/>
          </a:xfrm>
          <a:prstGeom prst="cloudCallout">
            <a:avLst>
              <a:gd name="adj1" fmla="val -42559"/>
              <a:gd name="adj2" fmla="val -62462"/>
            </a:avLst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ru-RU" sz="20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Цель определяет тип занятия: </a:t>
            </a: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цель занятия → тип занятия → структура занятия → расход времени на различных этапах занятия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455" name="CustomShape 5"/>
          <p:cNvSpPr/>
          <p:nvPr/>
        </p:nvSpPr>
        <p:spPr>
          <a:xfrm>
            <a:off x="721800" y="1857240"/>
            <a:ext cx="14695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НЕДОСТАТКИ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56" name="CustomShape 6"/>
          <p:cNvSpPr/>
          <p:nvPr/>
        </p:nvSpPr>
        <p:spPr>
          <a:xfrm>
            <a:off x="651240" y="2857320"/>
            <a:ext cx="15627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НЕОБХОДИМО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57" name="CustomShape 7"/>
          <p:cNvSpPr/>
          <p:nvPr/>
        </p:nvSpPr>
        <p:spPr>
          <a:xfrm>
            <a:off x="619920" y="5000760"/>
            <a:ext cx="16556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КОММЕНТАРИИ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CustomShape 1"/>
          <p:cNvSpPr/>
          <p:nvPr/>
        </p:nvSpPr>
        <p:spPr>
          <a:xfrm>
            <a:off x="457200" y="274680"/>
            <a:ext cx="8228520" cy="795960"/>
          </a:xfrm>
          <a:prstGeom prst="rect">
            <a:avLst/>
          </a:prstGeom>
          <a:solidFill>
            <a:srgbClr val="FFFFFF"/>
          </a:solidFill>
          <a:ln w="5076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000000"/>
                </a:solidFill>
                <a:latin typeface="Calibri"/>
                <a:ea typeface="DejaVu Sans"/>
              </a:rPr>
              <a:t>Знание возможностей детей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466" name="CustomShape 2"/>
          <p:cNvSpPr/>
          <p:nvPr/>
        </p:nvSpPr>
        <p:spPr>
          <a:xfrm>
            <a:off x="1714320" y="2428920"/>
            <a:ext cx="7214040" cy="1878120"/>
          </a:xfrm>
          <a:prstGeom prst="upArrowCallout">
            <a:avLst>
              <a:gd name="adj1" fmla="val 181756"/>
              <a:gd name="adj2" fmla="val 242772"/>
              <a:gd name="adj3" fmla="val 22662"/>
              <a:gd name="adj4" fmla="val 69718"/>
            </a:avLst>
          </a:prstGeom>
          <a:solidFill>
            <a:srgbClr val="92D05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Безусловный учет обученности, обучаемости, учебных и воспитательных возможностей учащихся разных возрастов, групп; учет особенностей, интересов, склонностей, запросов учащихся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467" name="CustomShape 3"/>
          <p:cNvSpPr/>
          <p:nvPr/>
        </p:nvSpPr>
        <p:spPr>
          <a:xfrm>
            <a:off x="1571760" y="1214280"/>
            <a:ext cx="7356960" cy="1186920"/>
          </a:xfrm>
          <a:prstGeom prst="rect">
            <a:avLst/>
          </a:prstGeom>
          <a:solidFill>
            <a:schemeClr val="bg1"/>
          </a:solidFill>
          <a:ln w="507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Слабое знание личности учащихся и коллектива и, как следствие этого, - занятия-близнецы в разных объединениях, невозможность опереться на особенности учащихся, найти оптимальный для конкретного ребенка или группы детей вариант методики обучения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68" name="CustomShape 4"/>
          <p:cNvSpPr/>
          <p:nvPr/>
        </p:nvSpPr>
        <p:spPr>
          <a:xfrm>
            <a:off x="1957320" y="4639680"/>
            <a:ext cx="6756840" cy="1924560"/>
          </a:xfrm>
          <a:prstGeom prst="cloudCallout">
            <a:avLst>
              <a:gd name="adj1" fmla="val -49006"/>
              <a:gd name="adj2" fmla="val -73800"/>
            </a:avLst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85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Необходима диагностика детей: сколько в группе визуалов, аудиалов и кинестиков, сколько левополушарных, правополушарных и со смешанным восприятием, как дети делятся по темпераменту, кто лидер и кто аутсайдер…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69" name="CustomShape 5"/>
          <p:cNvSpPr/>
          <p:nvPr/>
        </p:nvSpPr>
        <p:spPr>
          <a:xfrm>
            <a:off x="78840" y="1571760"/>
            <a:ext cx="14695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НЕДОСТАТКИ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70" name="CustomShape 6"/>
          <p:cNvSpPr/>
          <p:nvPr/>
        </p:nvSpPr>
        <p:spPr>
          <a:xfrm>
            <a:off x="151200" y="3571920"/>
            <a:ext cx="15627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НЕОБХОДИМО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71" name="CustomShape 7"/>
          <p:cNvSpPr/>
          <p:nvPr/>
        </p:nvSpPr>
        <p:spPr>
          <a:xfrm>
            <a:off x="152280" y="5000760"/>
            <a:ext cx="16556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КОММЕНТАРИИ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CustomShape 1"/>
          <p:cNvSpPr/>
          <p:nvPr/>
        </p:nvSpPr>
        <p:spPr>
          <a:xfrm>
            <a:off x="457200" y="274680"/>
            <a:ext cx="8228520" cy="795960"/>
          </a:xfrm>
          <a:prstGeom prst="rect">
            <a:avLst/>
          </a:prstGeom>
          <a:solidFill>
            <a:srgbClr val="FFFFFF"/>
          </a:solidFill>
          <a:ln w="5076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000000"/>
                </a:solidFill>
                <a:latin typeface="Calibri"/>
                <a:ea typeface="DejaVu Sans"/>
              </a:rPr>
              <a:t>Продумывание целей занятий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473" name="CustomShape 2"/>
          <p:cNvSpPr/>
          <p:nvPr/>
        </p:nvSpPr>
        <p:spPr>
          <a:xfrm>
            <a:off x="1714320" y="2143080"/>
            <a:ext cx="7214040" cy="2743200"/>
          </a:xfrm>
          <a:prstGeom prst="upArrowCallout">
            <a:avLst>
              <a:gd name="adj1" fmla="val 181756"/>
              <a:gd name="adj2" fmla="val 242772"/>
              <a:gd name="adj3" fmla="val 22662"/>
              <a:gd name="adj4" fmla="val 69718"/>
            </a:avLst>
          </a:prstGeom>
          <a:solidFill>
            <a:srgbClr val="92D05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000">
              <a:lnSpc>
                <a:spcPct val="90000"/>
              </a:lnSpc>
              <a:spcBef>
                <a:spcPts val="901"/>
              </a:spcBef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Комплексное планирование задач по трем группам:</a:t>
            </a:r>
            <a:endParaRPr lang="ru-RU" sz="1800" b="0" strike="noStrike" spc="-1">
              <a:latin typeface="Arial"/>
            </a:endParaRPr>
          </a:p>
          <a:p>
            <a:pPr marL="343080" indent="-342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Font typeface="StarSymbol"/>
              <a:buAutoNum type="arabicPeriod"/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Педагогические цели: обучения, воспитания, развития и социализации личности – это цели развития ребенка (главные цели).</a:t>
            </a:r>
            <a:endParaRPr lang="ru-RU" sz="1800" b="0" strike="noStrike" spc="-1">
              <a:latin typeface="Arial"/>
            </a:endParaRPr>
          </a:p>
          <a:p>
            <a:pPr marL="343080" indent="-342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Font typeface="StarSymbol"/>
              <a:buAutoNum type="arabicPeriod"/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Цели развития образовательного процесса: диагностические, познавательные, исследовательские.</a:t>
            </a:r>
            <a:endParaRPr lang="ru-RU" sz="1800" b="0" strike="noStrike" spc="-1">
              <a:latin typeface="Arial"/>
            </a:endParaRPr>
          </a:p>
          <a:p>
            <a:pPr marL="343080" indent="-342000">
              <a:lnSpc>
                <a:spcPct val="90000"/>
              </a:lnSpc>
              <a:spcBef>
                <a:spcPts val="901"/>
              </a:spcBef>
              <a:buClr>
                <a:srgbClr val="000000"/>
              </a:buClr>
              <a:buFont typeface="StarSymbol"/>
              <a:buAutoNum type="arabicPeriod"/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Цели саморазвития педагога (профессионального и личностного)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74" name="CustomShape 3"/>
          <p:cNvSpPr/>
          <p:nvPr/>
        </p:nvSpPr>
        <p:spPr>
          <a:xfrm>
            <a:off x="1571760" y="1363680"/>
            <a:ext cx="7356960" cy="699480"/>
          </a:xfrm>
          <a:prstGeom prst="rect">
            <a:avLst/>
          </a:prstGeom>
          <a:solidFill>
            <a:schemeClr val="bg1"/>
          </a:solidFill>
          <a:ln w="507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Недооценка специального продумывания задач занятия; неполнота их планирования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475" name="CustomShape 4"/>
          <p:cNvSpPr/>
          <p:nvPr/>
        </p:nvSpPr>
        <p:spPr>
          <a:xfrm>
            <a:off x="1857240" y="5357880"/>
            <a:ext cx="6756840" cy="605520"/>
          </a:xfrm>
          <a:prstGeom prst="cloudCallout">
            <a:avLst>
              <a:gd name="adj1" fmla="val -49205"/>
              <a:gd name="adj2" fmla="val -124028"/>
            </a:avLst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Цель- это проектируемый результат. 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476" name="CustomShape 5"/>
          <p:cNvSpPr/>
          <p:nvPr/>
        </p:nvSpPr>
        <p:spPr>
          <a:xfrm>
            <a:off x="78840" y="1571760"/>
            <a:ext cx="14695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НЕДОСТАТКИ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77" name="CustomShape 6"/>
          <p:cNvSpPr/>
          <p:nvPr/>
        </p:nvSpPr>
        <p:spPr>
          <a:xfrm>
            <a:off x="79560" y="3143160"/>
            <a:ext cx="15627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НЕОБХОДИМО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78" name="CustomShape 7"/>
          <p:cNvSpPr/>
          <p:nvPr/>
        </p:nvSpPr>
        <p:spPr>
          <a:xfrm>
            <a:off x="152280" y="5429160"/>
            <a:ext cx="16556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КОММЕНТАРИИ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CustomShape 1"/>
          <p:cNvSpPr/>
          <p:nvPr/>
        </p:nvSpPr>
        <p:spPr>
          <a:xfrm>
            <a:off x="457200" y="274680"/>
            <a:ext cx="8228520" cy="795960"/>
          </a:xfrm>
          <a:prstGeom prst="rect">
            <a:avLst/>
          </a:prstGeom>
          <a:solidFill>
            <a:srgbClr val="FFFFFF"/>
          </a:solidFill>
          <a:ln w="5076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000000"/>
                </a:solidFill>
                <a:latin typeface="Calibri"/>
                <a:ea typeface="DejaVu Sans"/>
              </a:rPr>
              <a:t>Отбор содержания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480" name="CustomShape 2"/>
          <p:cNvSpPr/>
          <p:nvPr/>
        </p:nvSpPr>
        <p:spPr>
          <a:xfrm>
            <a:off x="1714320" y="2286000"/>
            <a:ext cx="7214040" cy="1440360"/>
          </a:xfrm>
          <a:prstGeom prst="upArrowCallout">
            <a:avLst>
              <a:gd name="adj1" fmla="val 181756"/>
              <a:gd name="adj2" fmla="val 242772"/>
              <a:gd name="adj3" fmla="val 22662"/>
              <a:gd name="adj4" fmla="val 69718"/>
            </a:avLst>
          </a:prstGeom>
          <a:solidFill>
            <a:srgbClr val="92D05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Обязательное выделение в содержании учебного материала объекта прочного усвоения, то есть главного, существенного, и отработка на занятии именно этого материала.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481" name="CustomShape 3"/>
          <p:cNvSpPr/>
          <p:nvPr/>
        </p:nvSpPr>
        <p:spPr>
          <a:xfrm>
            <a:off x="1571760" y="1214280"/>
            <a:ext cx="7356960" cy="1004400"/>
          </a:xfrm>
          <a:prstGeom prst="rect">
            <a:avLst/>
          </a:prstGeom>
          <a:solidFill>
            <a:schemeClr val="bg1"/>
          </a:solidFill>
          <a:ln w="507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Перегруженность содержания учебного материала. Главный принцип отбора содержания: чем больший объем знаний дать детям – тем, якобы, лучше.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482" name="CustomShape 4"/>
          <p:cNvSpPr/>
          <p:nvPr/>
        </p:nvSpPr>
        <p:spPr>
          <a:xfrm>
            <a:off x="2100240" y="4357800"/>
            <a:ext cx="6756840" cy="2283120"/>
          </a:xfrm>
          <a:prstGeom prst="cloudCallout">
            <a:avLst>
              <a:gd name="adj1" fmla="val -51682"/>
              <a:gd name="adj2" fmla="val -83553"/>
            </a:avLst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85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Способы выделения главного: акценты голосом, цветом, графическими средствами; использование опорных конспектов, кластеров; выдвижение требований перед учащимися в виде плакатов («Что надо знать», «Что надо уметь» к какому-то занятию)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83" name="CustomShape 5"/>
          <p:cNvSpPr/>
          <p:nvPr/>
        </p:nvSpPr>
        <p:spPr>
          <a:xfrm>
            <a:off x="78840" y="1571760"/>
            <a:ext cx="14695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НЕДОСТАТКИ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84" name="CustomShape 6"/>
          <p:cNvSpPr/>
          <p:nvPr/>
        </p:nvSpPr>
        <p:spPr>
          <a:xfrm>
            <a:off x="79560" y="3143160"/>
            <a:ext cx="15627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НЕОБХОДИМО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85" name="CustomShape 7"/>
          <p:cNvSpPr/>
          <p:nvPr/>
        </p:nvSpPr>
        <p:spPr>
          <a:xfrm>
            <a:off x="152280" y="5429160"/>
            <a:ext cx="16556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КОММЕНТАРИИ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CustomShape 1"/>
          <p:cNvSpPr/>
          <p:nvPr/>
        </p:nvSpPr>
        <p:spPr>
          <a:xfrm>
            <a:off x="457200" y="274680"/>
            <a:ext cx="8228520" cy="795960"/>
          </a:xfrm>
          <a:prstGeom prst="rect">
            <a:avLst/>
          </a:prstGeom>
          <a:solidFill>
            <a:srgbClr val="FFFFFF"/>
          </a:solidFill>
          <a:ln w="5076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000000"/>
                </a:solidFill>
                <a:latin typeface="Calibri"/>
                <a:ea typeface="DejaVu Sans"/>
              </a:rPr>
              <a:t>Личностный смысл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487" name="CustomShape 2"/>
          <p:cNvSpPr/>
          <p:nvPr/>
        </p:nvSpPr>
        <p:spPr>
          <a:xfrm>
            <a:off x="1714320" y="2286000"/>
            <a:ext cx="7214040" cy="1622880"/>
          </a:xfrm>
          <a:prstGeom prst="upArrowCallout">
            <a:avLst>
              <a:gd name="adj1" fmla="val 181756"/>
              <a:gd name="adj2" fmla="val 242772"/>
              <a:gd name="adj3" fmla="val 22662"/>
              <a:gd name="adj4" fmla="val 69718"/>
            </a:avLst>
          </a:prstGeom>
          <a:solidFill>
            <a:srgbClr val="92D05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Стремление педагога помочь детям раскрыть для себя личностный смысл любого изучаемого материала.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endParaRPr lang="ru-RU" sz="2000" b="0" strike="noStrike" spc="-1">
              <a:latin typeface="Arial"/>
            </a:endParaRPr>
          </a:p>
        </p:txBody>
      </p:sp>
      <p:sp>
        <p:nvSpPr>
          <p:cNvPr id="488" name="CustomShape 3"/>
          <p:cNvSpPr/>
          <p:nvPr/>
        </p:nvSpPr>
        <p:spPr>
          <a:xfrm>
            <a:off x="1571760" y="1214280"/>
            <a:ext cx="7356960" cy="1004400"/>
          </a:xfrm>
          <a:prstGeom prst="rect">
            <a:avLst/>
          </a:prstGeom>
          <a:solidFill>
            <a:schemeClr val="bg1"/>
          </a:solidFill>
          <a:ln w="507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Отсутствие какого бы то ни было стремления к раскрытию личностного смысла конкретных знаний для большинства учащихся.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489" name="CustomShape 4"/>
          <p:cNvSpPr/>
          <p:nvPr/>
        </p:nvSpPr>
        <p:spPr>
          <a:xfrm>
            <a:off x="2100240" y="4357800"/>
            <a:ext cx="6756840" cy="1541520"/>
          </a:xfrm>
          <a:prstGeom prst="cloudCallout">
            <a:avLst>
              <a:gd name="adj1" fmla="val -51682"/>
              <a:gd name="adj2" fmla="val -83553"/>
            </a:avLst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Прежде всего, сам педагог должен видеть в своем объединении (теме, занятии, моменте занятия) личностный смысл 	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490" name="CustomShape 5"/>
          <p:cNvSpPr/>
          <p:nvPr/>
        </p:nvSpPr>
        <p:spPr>
          <a:xfrm>
            <a:off x="78840" y="1571760"/>
            <a:ext cx="14695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НЕДОСТАТКИ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91" name="CustomShape 6"/>
          <p:cNvSpPr/>
          <p:nvPr/>
        </p:nvSpPr>
        <p:spPr>
          <a:xfrm>
            <a:off x="79560" y="3143160"/>
            <a:ext cx="15627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НЕОБХОДИМО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92" name="CustomShape 7"/>
          <p:cNvSpPr/>
          <p:nvPr/>
        </p:nvSpPr>
        <p:spPr>
          <a:xfrm>
            <a:off x="152280" y="5000760"/>
            <a:ext cx="16556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КОММЕНТАРИИ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CustomShape 1"/>
          <p:cNvSpPr/>
          <p:nvPr/>
        </p:nvSpPr>
        <p:spPr>
          <a:xfrm>
            <a:off x="457200" y="274680"/>
            <a:ext cx="8228520" cy="795960"/>
          </a:xfrm>
          <a:prstGeom prst="rect">
            <a:avLst/>
          </a:prstGeom>
          <a:solidFill>
            <a:srgbClr val="FFFFFF"/>
          </a:solidFill>
          <a:ln w="5076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 Игровые формы </a:t>
            </a:r>
            <a:r>
              <a:rPr kumimoji="0" lang="ru-RU" sz="36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DejaVu Sans"/>
                <a:cs typeface="DejaVu Sans"/>
              </a:rPr>
              <a:t>занятия</a:t>
            </a:r>
            <a:endParaRPr kumimoji="0" lang="ru-RU" sz="36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459" name="CustomShape 2"/>
          <p:cNvSpPr/>
          <p:nvPr/>
        </p:nvSpPr>
        <p:spPr>
          <a:xfrm>
            <a:off x="1857240" y="2428920"/>
            <a:ext cx="6928560" cy="2315160"/>
          </a:xfrm>
          <a:prstGeom prst="upArrowCallout">
            <a:avLst>
              <a:gd name="adj1" fmla="val 181756"/>
              <a:gd name="adj2" fmla="val 242772"/>
              <a:gd name="adj3" fmla="val 22662"/>
              <a:gd name="adj4" fmla="val 69718"/>
            </a:avLst>
          </a:prstGeom>
          <a:solidFill>
            <a:srgbClr val="92D05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DejaVu Sans"/>
                <a:cs typeface="DejaVu Sans"/>
              </a:rPr>
              <a:t>Использование игровой формы занятия только в том случае, когда это служит лучшему выполнению образовательных целей занятия, не преобладает над сущностью учебного материала, не становится самоцелью, не уводит в сторону от главных целей</a:t>
            </a:r>
            <a:endParaRPr kumimoji="0" lang="ru-RU" sz="20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460" name="CustomShape 3"/>
          <p:cNvSpPr/>
          <p:nvPr/>
        </p:nvSpPr>
        <p:spPr>
          <a:xfrm>
            <a:off x="1714320" y="1729080"/>
            <a:ext cx="6982200" cy="699480"/>
          </a:xfrm>
          <a:prstGeom prst="rect">
            <a:avLst/>
          </a:prstGeom>
          <a:solidFill>
            <a:schemeClr val="bg1"/>
          </a:solidFill>
          <a:ln w="507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DejaVu Sans"/>
                <a:cs typeface="DejaVu Sans"/>
              </a:rPr>
              <a:t>Неоправданное, нарочитое стремление к игровым формам занятия</a:t>
            </a:r>
            <a:endParaRPr kumimoji="0" lang="ru-RU" sz="20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461" name="CustomShape 4"/>
          <p:cNvSpPr/>
          <p:nvPr/>
        </p:nvSpPr>
        <p:spPr>
          <a:xfrm>
            <a:off x="2214720" y="5065920"/>
            <a:ext cx="6328440" cy="1073160"/>
          </a:xfrm>
          <a:prstGeom prst="cloudCallout">
            <a:avLst>
              <a:gd name="adj1" fmla="val -42763"/>
              <a:gd name="adj2" fmla="val -92341"/>
            </a:avLst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DejaVu Sans"/>
                <a:cs typeface="DejaVu Sans"/>
              </a:rPr>
              <a:t>Занятие хоть немного, хоть чуть-чуть должно еще и обучать</a:t>
            </a:r>
            <a:endParaRPr kumimoji="0" lang="ru-RU" sz="20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462" name="CustomShape 5"/>
          <p:cNvSpPr/>
          <p:nvPr/>
        </p:nvSpPr>
        <p:spPr>
          <a:xfrm>
            <a:off x="150480" y="1857240"/>
            <a:ext cx="14695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DejaVu Sans"/>
                <a:cs typeface="DejaVu Sans"/>
              </a:rPr>
              <a:t>НЕДОСТАТКИ</a:t>
            </a:r>
            <a:endParaRPr kumimoji="0" lang="ru-RU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463" name="CustomShape 6"/>
          <p:cNvSpPr/>
          <p:nvPr/>
        </p:nvSpPr>
        <p:spPr>
          <a:xfrm>
            <a:off x="151200" y="3559680"/>
            <a:ext cx="15627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DejaVu Sans"/>
                <a:cs typeface="DejaVu Sans"/>
              </a:rPr>
              <a:t>НЕОБХОДИМО</a:t>
            </a:r>
            <a:endParaRPr kumimoji="0" lang="ru-RU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464" name="CustomShape 7"/>
          <p:cNvSpPr/>
          <p:nvPr/>
        </p:nvSpPr>
        <p:spPr>
          <a:xfrm>
            <a:off x="152280" y="5417280"/>
            <a:ext cx="16556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DejaVu Sans"/>
                <a:cs typeface="DejaVu Sans"/>
              </a:rPr>
              <a:t>КОММЕНТАРИИ</a:t>
            </a:r>
            <a:endParaRPr kumimoji="0" lang="ru-RU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60796237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CustomShape 1"/>
          <p:cNvSpPr/>
          <p:nvPr/>
        </p:nvSpPr>
        <p:spPr>
          <a:xfrm>
            <a:off x="457200" y="274680"/>
            <a:ext cx="8228520" cy="795960"/>
          </a:xfrm>
          <a:prstGeom prst="rect">
            <a:avLst/>
          </a:prstGeom>
          <a:solidFill>
            <a:srgbClr val="FFFFFF"/>
          </a:solidFill>
          <a:ln w="5076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000000"/>
                </a:solidFill>
                <a:latin typeface="Calibri"/>
                <a:ea typeface="DejaVu Sans"/>
              </a:rPr>
              <a:t>Применение знаний на практике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494" name="CustomShape 2"/>
          <p:cNvSpPr/>
          <p:nvPr/>
        </p:nvSpPr>
        <p:spPr>
          <a:xfrm>
            <a:off x="1714320" y="2445120"/>
            <a:ext cx="7214040" cy="2653560"/>
          </a:xfrm>
          <a:prstGeom prst="upArrowCallout">
            <a:avLst>
              <a:gd name="adj1" fmla="val 181756"/>
              <a:gd name="adj2" fmla="val 242772"/>
              <a:gd name="adj3" fmla="val 22662"/>
              <a:gd name="adj4" fmla="val 69718"/>
            </a:avLst>
          </a:prstGeom>
          <a:solidFill>
            <a:srgbClr val="92D05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901"/>
              </a:spcBef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Безусловное обеспечение практической направленности образовательного процесса, создание реальных возможностей применения учащимися полученных знаний, умений и навыков, не допуская формального усвоения теоретических сведений. Осуществление перехода от человека знающего – к человеку знающему, понимающему и деятельному.</a:t>
            </a: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901"/>
              </a:spcBef>
            </a:pPr>
            <a:endParaRPr lang="ru-RU" sz="1800" b="0" strike="noStrike" spc="-1">
              <a:latin typeface="Arial"/>
            </a:endParaRPr>
          </a:p>
        </p:txBody>
      </p:sp>
      <p:sp>
        <p:nvSpPr>
          <p:cNvPr id="495" name="CustomShape 3"/>
          <p:cNvSpPr/>
          <p:nvPr/>
        </p:nvSpPr>
        <p:spPr>
          <a:xfrm>
            <a:off x="1571760" y="1214280"/>
            <a:ext cx="7356960" cy="1004400"/>
          </a:xfrm>
          <a:prstGeom prst="rect">
            <a:avLst/>
          </a:prstGeom>
          <a:solidFill>
            <a:schemeClr val="bg1"/>
          </a:solidFill>
          <a:ln w="507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Оторванность теоретических знаний от их использования или недостаточное внимание к применению знаний. Осознанное или неосознанное формирование человека только знающего.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496" name="CustomShape 4"/>
          <p:cNvSpPr/>
          <p:nvPr/>
        </p:nvSpPr>
        <p:spPr>
          <a:xfrm>
            <a:off x="78840" y="1571760"/>
            <a:ext cx="14695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НЕДОСТАТКИ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97" name="CustomShape 5"/>
          <p:cNvSpPr/>
          <p:nvPr/>
        </p:nvSpPr>
        <p:spPr>
          <a:xfrm>
            <a:off x="79560" y="3773880"/>
            <a:ext cx="15627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НЕОБХОДИМО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CustomShape 1"/>
          <p:cNvSpPr/>
          <p:nvPr/>
        </p:nvSpPr>
        <p:spPr>
          <a:xfrm>
            <a:off x="457200" y="274680"/>
            <a:ext cx="8228520" cy="795960"/>
          </a:xfrm>
          <a:prstGeom prst="rect">
            <a:avLst/>
          </a:prstGeom>
          <a:solidFill>
            <a:srgbClr val="FFFFFF"/>
          </a:solidFill>
          <a:ln w="5076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000000"/>
                </a:solidFill>
                <a:latin typeface="Calibri"/>
                <a:ea typeface="DejaVu Sans"/>
              </a:rPr>
              <a:t>Выбор методов обучения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499" name="CustomShape 2"/>
          <p:cNvSpPr/>
          <p:nvPr/>
        </p:nvSpPr>
        <p:spPr>
          <a:xfrm>
            <a:off x="1714320" y="2445120"/>
            <a:ext cx="7214040" cy="2315160"/>
          </a:xfrm>
          <a:prstGeom prst="upArrowCallout">
            <a:avLst>
              <a:gd name="adj1" fmla="val 181756"/>
              <a:gd name="adj2" fmla="val 242772"/>
              <a:gd name="adj3" fmla="val 22662"/>
              <a:gd name="adj4" fmla="val 69718"/>
            </a:avLst>
          </a:prstGeom>
          <a:solidFill>
            <a:srgbClr val="92D05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Только обоснованный выбор оптимального сочетания и соотношения методов обучения, исходя из знания системной классификации методов обучения, сильных и слабых сторон каждого метода и учебных возможностей учащихся конкретного объединения.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500" name="CustomShape 3"/>
          <p:cNvSpPr/>
          <p:nvPr/>
        </p:nvSpPr>
        <p:spPr>
          <a:xfrm>
            <a:off x="1571760" y="1214280"/>
            <a:ext cx="7356960" cy="1186920"/>
          </a:xfrm>
          <a:prstGeom prst="rect">
            <a:avLst/>
          </a:prstGeom>
          <a:solidFill>
            <a:schemeClr val="bg1"/>
          </a:solidFill>
          <a:ln w="507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Бедность арсенала выбора методов обучения, одностороннее увлечение то одними, то другими методами или же перестраховка или же </a:t>
            </a:r>
            <a:r>
              <a:rPr lang="ru-RU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	</a:t>
            </a: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 стремление к разнообразию используемых методов ради самого разнообразия.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501" name="CustomShape 4"/>
          <p:cNvSpPr/>
          <p:nvPr/>
        </p:nvSpPr>
        <p:spPr>
          <a:xfrm>
            <a:off x="2071800" y="5000760"/>
            <a:ext cx="6756840" cy="1726920"/>
          </a:xfrm>
          <a:prstGeom prst="cloudCallout">
            <a:avLst>
              <a:gd name="adj1" fmla="val -52063"/>
              <a:gd name="adj2" fmla="val -72889"/>
            </a:avLst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85000"/>
              </a:lnSpc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Необходимо изучать дидактику!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85000"/>
              </a:lnSpc>
            </a:pPr>
            <a:r>
              <a:rPr lang="ru-RU" sz="20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Методы обучения сами по себе не могут быть ни активными, ни пассивными: теми или другими их делает педагог.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502" name="CustomShape 5"/>
          <p:cNvSpPr/>
          <p:nvPr/>
        </p:nvSpPr>
        <p:spPr>
          <a:xfrm>
            <a:off x="78840" y="1571760"/>
            <a:ext cx="14695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НЕДОСТАТКИ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503" name="CustomShape 6"/>
          <p:cNvSpPr/>
          <p:nvPr/>
        </p:nvSpPr>
        <p:spPr>
          <a:xfrm>
            <a:off x="79560" y="3773880"/>
            <a:ext cx="15627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НЕОБХОДИМО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504" name="CustomShape 7"/>
          <p:cNvSpPr/>
          <p:nvPr/>
        </p:nvSpPr>
        <p:spPr>
          <a:xfrm>
            <a:off x="152280" y="5774400"/>
            <a:ext cx="16556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КОММЕНТАРИИ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CustomShape 1"/>
          <p:cNvSpPr/>
          <p:nvPr/>
        </p:nvSpPr>
        <p:spPr>
          <a:xfrm>
            <a:off x="457200" y="274680"/>
            <a:ext cx="8228520" cy="795960"/>
          </a:xfrm>
          <a:prstGeom prst="rect">
            <a:avLst/>
          </a:prstGeom>
          <a:solidFill>
            <a:srgbClr val="FFFFFF"/>
          </a:solidFill>
          <a:ln w="5076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000000"/>
                </a:solidFill>
                <a:latin typeface="Calibri"/>
                <a:ea typeface="DejaVu Sans"/>
              </a:rPr>
              <a:t>Мотивация учащихся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506" name="CustomShape 2"/>
          <p:cNvSpPr/>
          <p:nvPr/>
        </p:nvSpPr>
        <p:spPr>
          <a:xfrm>
            <a:off x="1686240" y="1872000"/>
            <a:ext cx="7214040" cy="1440360"/>
          </a:xfrm>
          <a:prstGeom prst="upArrowCallout">
            <a:avLst>
              <a:gd name="adj1" fmla="val 181756"/>
              <a:gd name="adj2" fmla="val 242772"/>
              <a:gd name="adj3" fmla="val 22662"/>
              <a:gd name="adj4" fmla="val 69718"/>
            </a:avLst>
          </a:prstGeom>
          <a:solidFill>
            <a:srgbClr val="92D05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Умение мотивировать познавательную деятельность учащихся с целью формирования у них устойчивой мотивации познания как одной из важнейших целей (и результатов) 	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507" name="CustomShape 3"/>
          <p:cNvSpPr/>
          <p:nvPr/>
        </p:nvSpPr>
        <p:spPr>
          <a:xfrm>
            <a:off x="1571760" y="1214280"/>
            <a:ext cx="7356960" cy="657360"/>
          </a:xfrm>
          <a:prstGeom prst="rect">
            <a:avLst/>
          </a:prstGeom>
          <a:solidFill>
            <a:schemeClr val="bg1"/>
          </a:solidFill>
          <a:ln w="507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Пассивность значительной части учащихся в образовательном процессе.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508" name="CustomShape 4"/>
          <p:cNvSpPr/>
          <p:nvPr/>
        </p:nvSpPr>
        <p:spPr>
          <a:xfrm>
            <a:off x="1728000" y="3456000"/>
            <a:ext cx="7328520" cy="3480480"/>
          </a:xfrm>
          <a:prstGeom prst="cloudCallout">
            <a:avLst>
              <a:gd name="adj1" fmla="val 39323"/>
              <a:gd name="adj2" fmla="val -56957"/>
            </a:avLst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16000" indent="-215280">
              <a:lnSpc>
                <a:spcPct val="85000"/>
              </a:lnSpc>
              <a:buClr>
                <a:srgbClr val="000000"/>
              </a:buClr>
              <a:buFont typeface="StarSymbol"/>
              <a:buChar char="-"/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 активно использовать методы развития познавательного интереса и постоянно поддерживать этот интерес (методы, опирающиеся на неожиданность, парадоксальность, занимательность, создание ситуации новизны, успеха)</a:t>
            </a:r>
            <a:endParaRPr lang="ru-RU" sz="1800" b="0" strike="noStrike" spc="-1">
              <a:latin typeface="Arial"/>
            </a:endParaRPr>
          </a:p>
          <a:p>
            <a:pPr marL="216000" indent="-215280">
              <a:lnSpc>
                <a:spcPct val="85000"/>
              </a:lnSpc>
              <a:buClr>
                <a:srgbClr val="000000"/>
              </a:buClr>
              <a:buFont typeface="StarSymbol"/>
              <a:buChar char="-"/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 личный пример педагога</a:t>
            </a:r>
            <a:endParaRPr lang="ru-RU" sz="1800" b="0" strike="noStrike" spc="-1">
              <a:latin typeface="Arial"/>
            </a:endParaRPr>
          </a:p>
          <a:p>
            <a:pPr marL="216000" indent="-215280">
              <a:lnSpc>
                <a:spcPct val="85000"/>
              </a:lnSpc>
              <a:buClr>
                <a:srgbClr val="000000"/>
              </a:buClr>
              <a:buFont typeface="StarSymbol"/>
              <a:buChar char="-"/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 вызывать чувство тревоги и ответственности перед будущим</a:t>
            </a:r>
            <a:endParaRPr lang="ru-RU" sz="1800" b="0" strike="noStrike" spc="-1">
              <a:latin typeface="Arial"/>
            </a:endParaRPr>
          </a:p>
          <a:p>
            <a:pPr marL="216000" indent="-215280">
              <a:lnSpc>
                <a:spcPct val="85000"/>
              </a:lnSpc>
              <a:buClr>
                <a:srgbClr val="000000"/>
              </a:buClr>
              <a:buFont typeface="StarSymbol"/>
              <a:buChar char="-"/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 раскрывать самоценность обучения как источника удовольствия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509" name="CustomShape 5"/>
          <p:cNvSpPr/>
          <p:nvPr/>
        </p:nvSpPr>
        <p:spPr>
          <a:xfrm>
            <a:off x="78840" y="1214280"/>
            <a:ext cx="14695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НЕДОСТАТКИ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510" name="CustomShape 6"/>
          <p:cNvSpPr/>
          <p:nvPr/>
        </p:nvSpPr>
        <p:spPr>
          <a:xfrm>
            <a:off x="70560" y="2571840"/>
            <a:ext cx="15627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НЕОБХОДИМО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511" name="CustomShape 7"/>
          <p:cNvSpPr/>
          <p:nvPr/>
        </p:nvSpPr>
        <p:spPr>
          <a:xfrm>
            <a:off x="152280" y="4214880"/>
            <a:ext cx="16556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КОММЕНТАРИИ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CustomShape 1"/>
          <p:cNvSpPr/>
          <p:nvPr/>
        </p:nvSpPr>
        <p:spPr>
          <a:xfrm>
            <a:off x="457200" y="274680"/>
            <a:ext cx="8228520" cy="795960"/>
          </a:xfrm>
          <a:prstGeom prst="rect">
            <a:avLst/>
          </a:prstGeom>
          <a:solidFill>
            <a:srgbClr val="FFFFFF"/>
          </a:solidFill>
          <a:ln w="5076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000000"/>
                </a:solidFill>
                <a:latin typeface="Calibri"/>
                <a:ea typeface="DejaVu Sans"/>
              </a:rPr>
              <a:t>Личность педагога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513" name="CustomShape 2"/>
          <p:cNvSpPr/>
          <p:nvPr/>
        </p:nvSpPr>
        <p:spPr>
          <a:xfrm>
            <a:off x="1714320" y="2143080"/>
            <a:ext cx="7214040" cy="1002960"/>
          </a:xfrm>
          <a:prstGeom prst="upArrowCallout">
            <a:avLst>
              <a:gd name="adj1" fmla="val 181756"/>
              <a:gd name="adj2" fmla="val 242772"/>
              <a:gd name="adj3" fmla="val 22662"/>
              <a:gd name="adj4" fmla="val 69718"/>
            </a:avLst>
          </a:prstGeom>
          <a:solidFill>
            <a:srgbClr val="92D05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Стремление добиваться действенного воспитательного влияния личности самого педагога на учащихся.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514" name="CustomShape 3"/>
          <p:cNvSpPr/>
          <p:nvPr/>
        </p:nvSpPr>
        <p:spPr>
          <a:xfrm>
            <a:off x="1571760" y="1363680"/>
            <a:ext cx="7356960" cy="699480"/>
          </a:xfrm>
          <a:prstGeom prst="rect">
            <a:avLst/>
          </a:prstGeom>
          <a:solidFill>
            <a:schemeClr val="bg1"/>
          </a:solidFill>
          <a:ln w="507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Слабый учет педагогом личностного фактора в повышении качества обучения.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515" name="CustomShape 4"/>
          <p:cNvSpPr/>
          <p:nvPr/>
        </p:nvSpPr>
        <p:spPr>
          <a:xfrm>
            <a:off x="78840" y="1357200"/>
            <a:ext cx="14695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НЕДОСТАТКИ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516" name="CustomShape 5"/>
          <p:cNvSpPr/>
          <p:nvPr/>
        </p:nvSpPr>
        <p:spPr>
          <a:xfrm>
            <a:off x="70560" y="2643120"/>
            <a:ext cx="15627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НЕОБХОДИМО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517" name="CustomShape 6"/>
          <p:cNvSpPr/>
          <p:nvPr/>
        </p:nvSpPr>
        <p:spPr>
          <a:xfrm>
            <a:off x="1285920" y="3429000"/>
            <a:ext cx="7328520" cy="3315600"/>
          </a:xfrm>
          <a:prstGeom prst="cloudCallout">
            <a:avLst>
              <a:gd name="adj1" fmla="val 50393"/>
              <a:gd name="adj2" fmla="val -63082"/>
            </a:avLst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85000"/>
              </a:lnSpc>
            </a:pPr>
            <a:r>
              <a:rPr lang="ru-RU" sz="2000" b="1" i="1" strike="noStrike" spc="-1">
                <a:solidFill>
                  <a:srgbClr val="000000"/>
                </a:solidFill>
                <a:latin typeface="Arial Narrow"/>
                <a:ea typeface="DejaVu Sans"/>
              </a:rPr>
              <a:t>Личностные факторы:</a:t>
            </a:r>
            <a:endParaRPr lang="ru-RU" sz="2000" b="0" strike="noStrike" spc="-1">
              <a:latin typeface="Arial"/>
            </a:endParaRPr>
          </a:p>
          <a:p>
            <a:pPr>
              <a:lnSpc>
                <a:spcPct val="85000"/>
              </a:lnSpc>
            </a:pPr>
            <a:r>
              <a:rPr lang="ru-RU" sz="2000" b="0" i="1" strike="noStrike" spc="-1">
                <a:solidFill>
                  <a:srgbClr val="000000"/>
                </a:solidFill>
                <a:latin typeface="Arial Narrow"/>
                <a:ea typeface="DejaVu Sans"/>
              </a:rPr>
              <a:t>1) внешний облик педагога</a:t>
            </a:r>
            <a:endParaRPr lang="ru-RU" sz="2000" b="0" strike="noStrike" spc="-1">
              <a:latin typeface="Arial"/>
            </a:endParaRPr>
          </a:p>
          <a:p>
            <a:pPr>
              <a:lnSpc>
                <a:spcPct val="85000"/>
              </a:lnSpc>
            </a:pPr>
            <a:r>
              <a:rPr lang="ru-RU" sz="2000" b="0" i="1" strike="noStrike" spc="-1">
                <a:solidFill>
                  <a:srgbClr val="000000"/>
                </a:solidFill>
                <a:latin typeface="Arial Narrow"/>
                <a:ea typeface="DejaVu Sans"/>
              </a:rPr>
              <a:t>2) грамотная и яркая речь</a:t>
            </a:r>
            <a:endParaRPr lang="ru-RU" sz="2000" b="0" strike="noStrike" spc="-1">
              <a:latin typeface="Arial"/>
            </a:endParaRPr>
          </a:p>
          <a:p>
            <a:pPr>
              <a:lnSpc>
                <a:spcPct val="85000"/>
              </a:lnSpc>
            </a:pPr>
            <a:r>
              <a:rPr lang="ru-RU" sz="2000" b="0" i="1" strike="noStrike" spc="-1">
                <a:solidFill>
                  <a:srgbClr val="000000"/>
                </a:solidFill>
                <a:latin typeface="Arial Narrow"/>
                <a:ea typeface="DejaVu Sans"/>
              </a:rPr>
              <a:t>3) личные эмоции по отношению к своему труду</a:t>
            </a:r>
            <a:endParaRPr lang="ru-RU" sz="2000" b="0" strike="noStrike" spc="-1">
              <a:latin typeface="Arial"/>
            </a:endParaRPr>
          </a:p>
          <a:p>
            <a:pPr>
              <a:lnSpc>
                <a:spcPct val="85000"/>
              </a:lnSpc>
            </a:pPr>
            <a:r>
              <a:rPr lang="ru-RU" sz="2000" b="0" i="1" strike="noStrike" spc="-1">
                <a:solidFill>
                  <a:srgbClr val="000000"/>
                </a:solidFill>
                <a:latin typeface="Arial Narrow"/>
                <a:ea typeface="DejaVu Sans"/>
              </a:rPr>
              <a:t>4) заинтересованность в успехе учащихся</a:t>
            </a:r>
            <a:endParaRPr lang="ru-RU" sz="2000" b="0" strike="noStrike" spc="-1">
              <a:latin typeface="Arial"/>
            </a:endParaRPr>
          </a:p>
          <a:p>
            <a:pPr>
              <a:lnSpc>
                <a:spcPct val="85000"/>
              </a:lnSpc>
            </a:pPr>
            <a:r>
              <a:rPr lang="ru-RU" sz="2000" b="0" i="1" strike="noStrike" spc="-1">
                <a:solidFill>
                  <a:srgbClr val="000000"/>
                </a:solidFill>
                <a:latin typeface="Arial Narrow"/>
                <a:ea typeface="DejaVu Sans"/>
              </a:rPr>
              <a:t>5) использование своих сильных сторон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518" name="CustomShape 7"/>
          <p:cNvSpPr/>
          <p:nvPr/>
        </p:nvSpPr>
        <p:spPr>
          <a:xfrm>
            <a:off x="80640" y="4143240"/>
            <a:ext cx="16556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КОММЕНТАРИИ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CustomShape 1"/>
          <p:cNvSpPr/>
          <p:nvPr/>
        </p:nvSpPr>
        <p:spPr>
          <a:xfrm>
            <a:off x="360000" y="50400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3600" b="1" i="1" strike="noStrike" spc="-1" dirty="0">
                <a:solidFill>
                  <a:srgbClr val="333300"/>
                </a:solidFill>
                <a:latin typeface="Arial"/>
              </a:rPr>
              <a:t>«Учебное занятие</a:t>
            </a:r>
            <a:endParaRPr lang="ru-RU" sz="3600" b="0" strike="noStrike" spc="-1" dirty="0">
              <a:latin typeface="Arial"/>
            </a:endParaRPr>
          </a:p>
        </p:txBody>
      </p:sp>
      <p:sp>
        <p:nvSpPr>
          <p:cNvPr id="298" name="CustomShape 2"/>
          <p:cNvSpPr/>
          <p:nvPr/>
        </p:nvSpPr>
        <p:spPr>
          <a:xfrm>
            <a:off x="457560" y="1440360"/>
            <a:ext cx="8228880" cy="397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108360" algn="ctr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ru-RU" sz="3600" b="1" i="1" strike="noStrike" spc="-1" dirty="0" smtClean="0">
                <a:solidFill>
                  <a:srgbClr val="333300"/>
                </a:solidFill>
                <a:latin typeface="Arial"/>
              </a:rPr>
              <a:t>- зеркало  </a:t>
            </a:r>
            <a:r>
              <a:rPr lang="ru-RU" sz="3600" b="1" i="1" strike="noStrike" spc="-1" dirty="0">
                <a:solidFill>
                  <a:srgbClr val="333300"/>
                </a:solidFill>
                <a:latin typeface="Arial"/>
              </a:rPr>
              <a:t>общей и</a:t>
            </a:r>
            <a:r>
              <a:rPr lang="ru-RU" sz="3600" b="1" i="1" strike="noStrike" spc="-29" dirty="0">
                <a:solidFill>
                  <a:srgbClr val="333300"/>
                </a:solidFill>
                <a:latin typeface="Arial"/>
              </a:rPr>
              <a:t> </a:t>
            </a:r>
            <a:r>
              <a:rPr lang="ru-RU" sz="3600" b="1" i="1" strike="noStrike" spc="-1" dirty="0">
                <a:solidFill>
                  <a:srgbClr val="333300"/>
                </a:solidFill>
                <a:latin typeface="Arial"/>
              </a:rPr>
              <a:t>педагогической </a:t>
            </a:r>
            <a:r>
              <a:rPr dirty="0"/>
              <a:t/>
            </a:r>
            <a:br>
              <a:rPr dirty="0"/>
            </a:br>
            <a:r>
              <a:rPr lang="ru-RU" sz="3600" b="1" i="1" strike="noStrike" spc="-1" dirty="0">
                <a:solidFill>
                  <a:srgbClr val="333300"/>
                </a:solidFill>
                <a:latin typeface="Arial"/>
              </a:rPr>
              <a:t>культуры педагога,</a:t>
            </a:r>
            <a:r>
              <a:rPr lang="ru-RU" sz="3600" b="1" i="1" strike="noStrike" spc="-75" dirty="0">
                <a:solidFill>
                  <a:srgbClr val="333300"/>
                </a:solidFill>
                <a:latin typeface="Arial"/>
              </a:rPr>
              <a:t> </a:t>
            </a:r>
            <a:r>
              <a:rPr lang="ru-RU" sz="3600" b="1" i="1" strike="noStrike" spc="-1" dirty="0">
                <a:solidFill>
                  <a:srgbClr val="333300"/>
                </a:solidFill>
                <a:latin typeface="Arial"/>
              </a:rPr>
              <a:t>мерило  его интеллектуального  богатства, показатель</a:t>
            </a:r>
            <a:r>
              <a:rPr lang="ru-RU" sz="3600" b="1" i="1" strike="noStrike" spc="-100" dirty="0">
                <a:solidFill>
                  <a:srgbClr val="333300"/>
                </a:solidFill>
                <a:latin typeface="Arial"/>
              </a:rPr>
              <a:t> </a:t>
            </a:r>
            <a:r>
              <a:rPr lang="ru-RU" sz="3600" b="1" i="1" strike="noStrike" spc="-1" dirty="0">
                <a:solidFill>
                  <a:srgbClr val="333300"/>
                </a:solidFill>
                <a:latin typeface="Arial"/>
              </a:rPr>
              <a:t>его  кругозора и</a:t>
            </a:r>
            <a:r>
              <a:rPr lang="ru-RU" sz="3600" b="1" i="1" strike="noStrike" spc="7" dirty="0">
                <a:solidFill>
                  <a:srgbClr val="333300"/>
                </a:solidFill>
                <a:latin typeface="Arial"/>
              </a:rPr>
              <a:t> </a:t>
            </a:r>
            <a:r>
              <a:rPr lang="ru-RU" sz="3600" b="1" i="1" strike="noStrike" spc="-1" dirty="0">
                <a:solidFill>
                  <a:srgbClr val="333300"/>
                </a:solidFill>
                <a:latin typeface="Arial"/>
              </a:rPr>
              <a:t>эрудиции</a:t>
            </a:r>
            <a:r>
              <a:rPr lang="ru-RU" sz="3600" b="1" i="1" strike="noStrike" spc="-1" dirty="0" smtClean="0">
                <a:solidFill>
                  <a:srgbClr val="333300"/>
                </a:solidFill>
                <a:latin typeface="Arial"/>
              </a:rPr>
              <a:t>…»                     </a:t>
            </a:r>
          </a:p>
          <a:p>
            <a:pPr marL="679860" indent="-571500" algn="ctr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Tx/>
              <a:buChar char="-"/>
            </a:pPr>
            <a:r>
              <a:rPr lang="ru-RU" sz="3600" b="1" i="1" strike="noStrike" spc="-1" dirty="0" smtClean="0">
                <a:solidFill>
                  <a:srgbClr val="333300"/>
                </a:solidFill>
                <a:latin typeface="Arial"/>
              </a:rPr>
              <a:t>В.А</a:t>
            </a:r>
            <a:r>
              <a:rPr lang="ru-RU" sz="3600" b="1" i="1" strike="noStrike" spc="-1" dirty="0">
                <a:solidFill>
                  <a:srgbClr val="333300"/>
                </a:solidFill>
                <a:latin typeface="Arial"/>
              </a:rPr>
              <a:t>. Сухомлинский</a:t>
            </a:r>
            <a:endParaRPr lang="ru-RU" sz="36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CustomShape 1"/>
          <p:cNvSpPr/>
          <p:nvPr/>
        </p:nvSpPr>
        <p:spPr>
          <a:xfrm>
            <a:off x="457200" y="274680"/>
            <a:ext cx="8228520" cy="795960"/>
          </a:xfrm>
          <a:prstGeom prst="rect">
            <a:avLst/>
          </a:prstGeom>
          <a:solidFill>
            <a:srgbClr val="FFFFFF"/>
          </a:solidFill>
          <a:ln w="5076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000000"/>
                </a:solidFill>
                <a:latin typeface="Calibri"/>
                <a:ea typeface="DejaVu Sans"/>
              </a:rPr>
              <a:t>Гибкость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520" name="CustomShape 2"/>
          <p:cNvSpPr/>
          <p:nvPr/>
        </p:nvSpPr>
        <p:spPr>
          <a:xfrm>
            <a:off x="1714320" y="2643120"/>
            <a:ext cx="7214040" cy="2315160"/>
          </a:xfrm>
          <a:prstGeom prst="upArrowCallout">
            <a:avLst>
              <a:gd name="adj1" fmla="val 181756"/>
              <a:gd name="adj2" fmla="val 242772"/>
              <a:gd name="adj3" fmla="val 22662"/>
              <a:gd name="adj4" fmla="val 69718"/>
            </a:avLst>
          </a:prstGeom>
          <a:solidFill>
            <a:srgbClr val="92D05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Четкое следование замыслу плана занятия и одновременная готовность (и умение) гибко перестраивать его ход при изменении ситуаций, умение переходить к реализации запасных методических вариантов, предварительное продумывание которых должно превратиться в привычку.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521" name="CustomShape 3"/>
          <p:cNvSpPr/>
          <p:nvPr/>
        </p:nvSpPr>
        <p:spPr>
          <a:xfrm>
            <a:off x="1571760" y="1214280"/>
            <a:ext cx="7356960" cy="1309320"/>
          </a:xfrm>
          <a:prstGeom prst="rect">
            <a:avLst/>
          </a:prstGeom>
          <a:solidFill>
            <a:schemeClr val="bg1"/>
          </a:solidFill>
          <a:ln w="507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Стремление любой ценой выполнить заранее намеченный план полностью, независимо от возникших на занятии обстоятельств, и как следствие этого – формализм, слабый учет реальной обстановки, отсутствие запасных методических вариантов.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522" name="CustomShape 4"/>
          <p:cNvSpPr/>
          <p:nvPr/>
        </p:nvSpPr>
        <p:spPr>
          <a:xfrm>
            <a:off x="78840" y="1487880"/>
            <a:ext cx="14695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НЕДОСТАТКИ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523" name="CustomShape 5"/>
          <p:cNvSpPr/>
          <p:nvPr/>
        </p:nvSpPr>
        <p:spPr>
          <a:xfrm>
            <a:off x="70560" y="3916800"/>
            <a:ext cx="15627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НЕОБХОДИМО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CustomShape 1"/>
          <p:cNvSpPr/>
          <p:nvPr/>
        </p:nvSpPr>
        <p:spPr>
          <a:xfrm>
            <a:off x="457200" y="274680"/>
            <a:ext cx="8228520" cy="795960"/>
          </a:xfrm>
          <a:prstGeom prst="rect">
            <a:avLst/>
          </a:prstGeom>
          <a:solidFill>
            <a:srgbClr val="FFFFFF"/>
          </a:solidFill>
          <a:ln w="5076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000000"/>
                </a:solidFill>
                <a:latin typeface="Calibri"/>
                <a:ea typeface="DejaVu Sans"/>
              </a:rPr>
              <a:t>Рефлексия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525" name="CustomShape 2"/>
          <p:cNvSpPr/>
          <p:nvPr/>
        </p:nvSpPr>
        <p:spPr>
          <a:xfrm>
            <a:off x="1714320" y="2491200"/>
            <a:ext cx="7214040" cy="1002960"/>
          </a:xfrm>
          <a:prstGeom prst="upArrowCallout">
            <a:avLst>
              <a:gd name="adj1" fmla="val 181756"/>
              <a:gd name="adj2" fmla="val 242772"/>
              <a:gd name="adj3" fmla="val 22662"/>
              <a:gd name="adj4" fmla="val 69718"/>
            </a:avLst>
          </a:prstGeom>
          <a:solidFill>
            <a:srgbClr val="92D050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Регулярный анализ полученных на занятии (или системе занятий) результатов обучения, воспитания, развития учащихся.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526" name="CustomShape 3"/>
          <p:cNvSpPr/>
          <p:nvPr/>
        </p:nvSpPr>
        <p:spPr>
          <a:xfrm>
            <a:off x="1571760" y="1363680"/>
            <a:ext cx="7356960" cy="1004400"/>
          </a:xfrm>
          <a:prstGeom prst="rect">
            <a:avLst/>
          </a:prstGeom>
          <a:solidFill>
            <a:schemeClr val="bg1"/>
          </a:solidFill>
          <a:ln w="507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0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Эпизодический анализ результатов. Или же его упрощенный характер, то есть без выявления причин плохого усвоения материала. Или отсутствие анализа вовсе.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527" name="CustomShape 4"/>
          <p:cNvSpPr/>
          <p:nvPr/>
        </p:nvSpPr>
        <p:spPr>
          <a:xfrm>
            <a:off x="78840" y="1357200"/>
            <a:ext cx="146952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НЕДОСТАТКИ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528" name="CustomShape 5"/>
          <p:cNvSpPr/>
          <p:nvPr/>
        </p:nvSpPr>
        <p:spPr>
          <a:xfrm>
            <a:off x="70560" y="2643120"/>
            <a:ext cx="156276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НЕОБХОДИМО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529" name="CustomShape 6"/>
          <p:cNvSpPr/>
          <p:nvPr/>
        </p:nvSpPr>
        <p:spPr>
          <a:xfrm>
            <a:off x="1643040" y="4071960"/>
            <a:ext cx="7328520" cy="932040"/>
          </a:xfrm>
          <a:prstGeom prst="cloudCallout">
            <a:avLst>
              <a:gd name="adj1" fmla="val 43716"/>
              <a:gd name="adj2" fmla="val -123332"/>
            </a:avLst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85000"/>
              </a:lnSpc>
            </a:pPr>
            <a:r>
              <a:rPr lang="ru-RU" sz="2000" b="0" i="1" strike="noStrike" spc="-1">
                <a:solidFill>
                  <a:srgbClr val="000000"/>
                </a:solidFill>
                <a:latin typeface="Arial Narrow"/>
                <a:ea typeface="DejaVu Sans"/>
              </a:rPr>
              <a:t>Рефлексия – это размышление, полное сомнений, противоречий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530" name="CustomShape 7"/>
          <p:cNvSpPr/>
          <p:nvPr/>
        </p:nvSpPr>
        <p:spPr>
          <a:xfrm>
            <a:off x="80640" y="4143240"/>
            <a:ext cx="165564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КОММЕНТАРИИ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CustomShape 1"/>
          <p:cNvSpPr/>
          <p:nvPr/>
        </p:nvSpPr>
        <p:spPr>
          <a:xfrm>
            <a:off x="500040" y="240120"/>
            <a:ext cx="8142840" cy="53330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Главными ресурсами качества образовательного процесса становятся: 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3600" b="0" strike="noStrike" spc="-1">
              <a:latin typeface="Arial"/>
            </a:endParaRPr>
          </a:p>
          <a:p>
            <a:pPr marL="216000" indent="4507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Arial Narrow"/>
                <a:ea typeface="Times New Roman"/>
              </a:rPr>
              <a:t>умения педагога «увидеть» </a:t>
            </a:r>
            <a:r>
              <a:rPr lang="ru-RU" sz="2800" b="1" strike="noStrike" spc="-1">
                <a:solidFill>
                  <a:srgbClr val="C00000"/>
                </a:solidFill>
                <a:latin typeface="Arial Narrow"/>
                <a:ea typeface="Times New Roman"/>
              </a:rPr>
              <a:t>учащегося как субъекта обучения</a:t>
            </a:r>
            <a:r>
              <a:rPr lang="ru-RU" sz="2800" b="0" strike="noStrike" spc="-1">
                <a:solidFill>
                  <a:srgbClr val="C00000"/>
                </a:solidFill>
                <a:latin typeface="Arial Narrow"/>
                <a:ea typeface="Times New Roman"/>
              </a:rPr>
              <a:t>, </a:t>
            </a:r>
            <a:endParaRPr lang="ru-RU" sz="2800" b="0" strike="noStrike" spc="-1">
              <a:latin typeface="Arial"/>
            </a:endParaRPr>
          </a:p>
          <a:p>
            <a:pPr marL="216000" indent="4507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Arial Narrow"/>
                <a:ea typeface="Times New Roman"/>
              </a:rPr>
              <a:t>конструктивно осознать его проблемы, </a:t>
            </a:r>
            <a:endParaRPr lang="ru-RU" sz="2800" b="0" strike="noStrike" spc="-1">
              <a:latin typeface="Arial"/>
            </a:endParaRPr>
          </a:p>
          <a:p>
            <a:pPr marL="216000" indent="4507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Arial Narrow"/>
                <a:ea typeface="Times New Roman"/>
              </a:rPr>
              <a:t>научиться </a:t>
            </a:r>
            <a:r>
              <a:rPr lang="ru-RU" sz="2800" b="1" strike="noStrike" spc="-1">
                <a:solidFill>
                  <a:srgbClr val="C00000"/>
                </a:solidFill>
                <a:latin typeface="Arial Narrow"/>
                <a:ea typeface="Times New Roman"/>
              </a:rPr>
              <a:t>управлять</a:t>
            </a:r>
            <a:r>
              <a:rPr lang="ru-RU" sz="2800" b="0" strike="noStrike" spc="-1">
                <a:solidFill>
                  <a:srgbClr val="C00000"/>
                </a:solidFill>
                <a:latin typeface="Arial Narrow"/>
                <a:ea typeface="Times New Roman"/>
              </a:rPr>
              <a:t> </a:t>
            </a:r>
            <a:r>
              <a:rPr lang="ru-RU" sz="2800" b="0" strike="noStrike" spc="-1">
                <a:solidFill>
                  <a:srgbClr val="000000"/>
                </a:solidFill>
                <a:latin typeface="Arial Narrow"/>
                <a:ea typeface="Times New Roman"/>
              </a:rPr>
              <a:t>процессами в той образовательной среде, </a:t>
            </a:r>
            <a:r>
              <a:rPr lang="ru-RU" sz="2800" b="1" strike="noStrike" spc="-1">
                <a:solidFill>
                  <a:srgbClr val="C00000"/>
                </a:solidFill>
                <a:latin typeface="Arial Narrow"/>
                <a:ea typeface="Times New Roman"/>
              </a:rPr>
              <a:t>поддерживая каждый успех ребенка</a:t>
            </a:r>
            <a:r>
              <a:rPr lang="ru-RU" sz="2800" b="0" strike="noStrike" spc="-1">
                <a:solidFill>
                  <a:srgbClr val="000000"/>
                </a:solidFill>
                <a:latin typeface="Arial Narrow"/>
                <a:ea typeface="Times New Roman"/>
              </a:rPr>
              <a:t>, одновременно </a:t>
            </a:r>
            <a:r>
              <a:rPr lang="ru-RU" sz="2800" b="1" strike="noStrike" spc="-1">
                <a:solidFill>
                  <a:srgbClr val="C00000"/>
                </a:solidFill>
                <a:latin typeface="Arial Narrow"/>
                <a:ea typeface="Times New Roman"/>
              </a:rPr>
              <a:t>целенаправленно создавая для него развивающее образовательное пространство.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CustomShape 1"/>
          <p:cNvSpPr/>
          <p:nvPr/>
        </p:nvSpPr>
        <p:spPr>
          <a:xfrm>
            <a:off x="214200" y="71280"/>
            <a:ext cx="89287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>
                <a:solidFill>
                  <a:srgbClr val="000000"/>
                </a:solidFill>
                <a:latin typeface="Calibri"/>
                <a:ea typeface="DejaVu Sans"/>
              </a:rPr>
              <a:t>Рекомендации при подготовке к занятию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533" name="CustomShape 2"/>
          <p:cNvSpPr/>
          <p:nvPr/>
        </p:nvSpPr>
        <p:spPr>
          <a:xfrm>
            <a:off x="357120" y="128592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514440" indent="-513360">
              <a:lnSpc>
                <a:spcPct val="100000"/>
              </a:lnSpc>
              <a:spcBef>
                <a:spcPts val="439"/>
              </a:spcBef>
              <a:buClr>
                <a:srgbClr val="000000"/>
              </a:buClr>
              <a:buFont typeface="Calibri"/>
              <a:buAutoNum type="arabicPeriod"/>
            </a:pPr>
            <a:r>
              <a:rPr lang="ru-RU" sz="22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Приступая к работе над проектированием темы, сначала определите, каких результатов  должны достичь учащиеся.</a:t>
            </a:r>
            <a:endParaRPr lang="ru-RU" sz="2200" b="0" strike="noStrike" spc="-1">
              <a:latin typeface="Arial"/>
            </a:endParaRPr>
          </a:p>
          <a:p>
            <a:pPr marL="514440" indent="-513360">
              <a:lnSpc>
                <a:spcPct val="100000"/>
              </a:lnSpc>
              <a:spcBef>
                <a:spcPts val="439"/>
              </a:spcBef>
              <a:buClr>
                <a:srgbClr val="000000"/>
              </a:buClr>
              <a:buFont typeface="Calibri"/>
              <a:buAutoNum type="arabicPeriod"/>
            </a:pPr>
            <a:r>
              <a:rPr lang="ru-RU" sz="22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Образовательные цели для обучающихся должны быть прописаны  диагностично и операционально: </a:t>
            </a:r>
            <a:r>
              <a:rPr lang="ru-RU" sz="2200" b="0" i="1" strike="noStrike" spc="-1">
                <a:solidFill>
                  <a:srgbClr val="000000"/>
                </a:solidFill>
                <a:latin typeface="Arial Narrow"/>
                <a:ea typeface="DejaVu Sans"/>
              </a:rPr>
              <a:t>«познакомиться с разными видами ткани» (неверно), «знать и уметь определять различные виды ткани» (верно).</a:t>
            </a:r>
            <a:endParaRPr lang="ru-RU" sz="2200" b="0" strike="noStrike" spc="-1">
              <a:latin typeface="Arial"/>
            </a:endParaRPr>
          </a:p>
          <a:p>
            <a:pPr marL="514440" indent="-513360">
              <a:lnSpc>
                <a:spcPct val="100000"/>
              </a:lnSpc>
              <a:spcBef>
                <a:spcPts val="439"/>
              </a:spcBef>
              <a:buClr>
                <a:srgbClr val="000000"/>
              </a:buClr>
              <a:buFont typeface="Calibri"/>
              <a:buAutoNum type="arabicPeriod"/>
            </a:pPr>
            <a:r>
              <a:rPr lang="ru-RU" sz="22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Цели должны быть представлены учащемуся на первом же занятии и сопровождать его в течение всей работы над темой.</a:t>
            </a:r>
            <a:endParaRPr lang="ru-RU" sz="2200" b="0" strike="noStrike" spc="-1">
              <a:latin typeface="Arial"/>
            </a:endParaRPr>
          </a:p>
          <a:p>
            <a:pPr marL="514440" indent="-513360">
              <a:lnSpc>
                <a:spcPct val="100000"/>
              </a:lnSpc>
              <a:spcBef>
                <a:spcPts val="439"/>
              </a:spcBef>
              <a:buClr>
                <a:srgbClr val="000000"/>
              </a:buClr>
              <a:buFont typeface="Calibri"/>
              <a:buAutoNum type="arabicPeriod"/>
            </a:pPr>
            <a:r>
              <a:rPr lang="ru-RU" sz="22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Содержание образовательных целей для учащегося должно отражать реалии окружающего его мира.</a:t>
            </a:r>
            <a:endParaRPr lang="ru-RU" sz="2200" b="0" strike="noStrike" spc="-1">
              <a:latin typeface="Arial"/>
            </a:endParaRPr>
          </a:p>
          <a:p>
            <a:pPr marL="514440" indent="-513360">
              <a:lnSpc>
                <a:spcPct val="100000"/>
              </a:lnSpc>
              <a:spcBef>
                <a:spcPts val="439"/>
              </a:spcBef>
              <a:buClr>
                <a:srgbClr val="000000"/>
              </a:buClr>
              <a:buFont typeface="Calibri"/>
              <a:buAutoNum type="arabicPeriod"/>
            </a:pPr>
            <a:r>
              <a:rPr lang="ru-RU" sz="22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Каждая поставленная учащемуся цель должна быть проверена.</a:t>
            </a:r>
            <a:endParaRPr lang="ru-RU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439"/>
              </a:spcBef>
            </a:pPr>
            <a:endParaRPr lang="ru-RU" sz="2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586" y="119046"/>
            <a:ext cx="8950036" cy="1510777"/>
          </a:xfrm>
        </p:spPr>
        <p:txBody>
          <a:bodyPr/>
          <a:lstStyle/>
          <a:p>
            <a:r>
              <a:rPr lang="ru-RU" sz="1800" b="1" spc="-4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</a:t>
            </a:r>
            <a:r>
              <a:rPr lang="ru-RU" sz="1800" b="1" spc="-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b="1" spc="-9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сфере </a:t>
            </a:r>
            <a:r>
              <a:rPr lang="ru-RU" sz="1800" b="1" spc="-4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</a:t>
            </a:r>
            <a:r>
              <a:rPr lang="ru-RU" sz="1800" b="1" spc="-9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1800" b="1" spc="-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800" b="1" spc="-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способ,</a:t>
            </a:r>
            <a:r>
              <a:rPr lang="ru-RU" sz="1800" b="1" spc="-38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9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путь </a:t>
            </a:r>
            <a:r>
              <a:rPr lang="ru-RU" sz="1800" b="1" spc="-4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800" b="1" spc="-9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достижению </a:t>
            </a:r>
            <a:r>
              <a:rPr lang="ru-RU" sz="1800" b="1" spc="-4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</a:t>
            </a:r>
            <a:r>
              <a:rPr lang="ru-RU" sz="1800" b="1" spc="-9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решению </a:t>
            </a:r>
            <a:r>
              <a:rPr lang="ru-RU" sz="1800" b="1" spc="-12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задач, </a:t>
            </a:r>
            <a:r>
              <a:rPr lang="ru-RU" sz="1800" b="1" spc="-9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обозначенных </a:t>
            </a:r>
            <a:r>
              <a:rPr lang="ru-RU" sz="1800" b="1" spc="-4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дополнительной  </a:t>
            </a:r>
            <a:r>
              <a:rPr lang="ru-RU" sz="1800" b="1" spc="-9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общеобразовательной общеразвивающей программой </a:t>
            </a:r>
            <a:r>
              <a:rPr lang="ru-RU" sz="1800" b="1" spc="-4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(любой</a:t>
            </a:r>
            <a:r>
              <a:rPr lang="ru-RU" sz="1800" b="1" spc="134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pc="-9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направленности)</a:t>
            </a:r>
            <a:r>
              <a:rPr lang="ru-RU" sz="1800" spc="-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spc="-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ustomShape 46"/>
          <p:cNvSpPr/>
          <p:nvPr/>
        </p:nvSpPr>
        <p:spPr>
          <a:xfrm>
            <a:off x="306654" y="1354865"/>
            <a:ext cx="2893876" cy="333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/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lang="ru-RU" sz="2000" b="1" strike="noStrike" spc="-4" dirty="0">
                <a:latin typeface="Times New Roman"/>
              </a:rPr>
              <a:t>Занятие</a:t>
            </a:r>
            <a:endParaRPr lang="ru-RU" sz="20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000" b="0" u="heavy" strike="noStrike" spc="-503" dirty="0"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ru-RU" sz="2000" b="1" u="heavy" strike="noStrike" spc="-4" dirty="0">
                <a:uFill>
                  <a:solidFill>
                    <a:srgbClr val="000000"/>
                  </a:solidFill>
                </a:uFill>
                <a:latin typeface="Times New Roman"/>
              </a:rPr>
              <a:t>для</a:t>
            </a:r>
            <a:r>
              <a:rPr lang="ru-RU" sz="2000" b="1" u="heavy" strike="noStrike" spc="-9" dirty="0"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ru-RU" sz="2000" b="1" u="heavy" strike="noStrike" spc="-4" dirty="0">
                <a:uFill>
                  <a:solidFill>
                    <a:srgbClr val="000000"/>
                  </a:solidFill>
                </a:uFill>
                <a:latin typeface="Times New Roman"/>
              </a:rPr>
              <a:t>учащихся</a:t>
            </a:r>
            <a:endParaRPr lang="ru-RU" sz="2000" b="0" strike="noStrike" spc="-1" dirty="0">
              <a:latin typeface="Arial"/>
            </a:endParaRPr>
          </a:p>
          <a:p>
            <a:pPr marL="221040" indent="-9000">
              <a:lnSpc>
                <a:spcPct val="100000"/>
              </a:lnSpc>
              <a:spcBef>
                <a:spcPts val="11"/>
              </a:spcBef>
            </a:pPr>
            <a:r>
              <a:rPr lang="ru-RU" b="0" strike="noStrike" spc="-1" dirty="0">
                <a:solidFill>
                  <a:srgbClr val="C00000"/>
                </a:solidFill>
                <a:latin typeface="Times New Roman"/>
              </a:rPr>
              <a:t>- </a:t>
            </a:r>
            <a:r>
              <a:rPr lang="ru-RU" b="1" strike="noStrike" spc="-12" dirty="0">
                <a:solidFill>
                  <a:srgbClr val="C00000"/>
                </a:solidFill>
                <a:latin typeface="Times New Roman"/>
              </a:rPr>
              <a:t>возможность развивать  </a:t>
            </a:r>
            <a:r>
              <a:rPr lang="ru-RU" b="1" strike="noStrike" spc="-9" dirty="0">
                <a:solidFill>
                  <a:srgbClr val="C00000"/>
                </a:solidFill>
                <a:latin typeface="Times New Roman"/>
              </a:rPr>
              <a:t>творческие</a:t>
            </a:r>
            <a:r>
              <a:rPr lang="ru-RU" b="1" strike="noStrike" spc="-29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b="1" strike="noStrike" spc="-4" dirty="0">
                <a:solidFill>
                  <a:srgbClr val="C00000"/>
                </a:solidFill>
                <a:latin typeface="Times New Roman"/>
              </a:rPr>
              <a:t>способности;</a:t>
            </a:r>
            <a:endParaRPr lang="ru-RU" b="0" strike="noStrike" spc="-1" dirty="0">
              <a:latin typeface="Arial"/>
            </a:endParaRPr>
          </a:p>
          <a:p>
            <a:pPr marL="221040" indent="-9000">
              <a:lnSpc>
                <a:spcPct val="100000"/>
              </a:lnSpc>
              <a:spcBef>
                <a:spcPts val="6"/>
              </a:spcBef>
            </a:pPr>
            <a:r>
              <a:rPr lang="ru-RU" b="0" strike="noStrike" spc="-9" dirty="0">
                <a:solidFill>
                  <a:srgbClr val="C00000"/>
                </a:solidFill>
                <a:latin typeface="Times New Roman"/>
              </a:rPr>
              <a:t>-</a:t>
            </a:r>
            <a:r>
              <a:rPr lang="ru-RU" b="1" strike="noStrike" spc="-9" dirty="0">
                <a:solidFill>
                  <a:srgbClr val="C00000"/>
                </a:solidFill>
                <a:latin typeface="Times New Roman"/>
              </a:rPr>
              <a:t>оценивать роль</a:t>
            </a:r>
            <a:r>
              <a:rPr lang="ru-RU" b="1" strike="noStrike" spc="4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b="1" strike="noStrike" spc="-4" dirty="0">
                <a:solidFill>
                  <a:srgbClr val="C00000"/>
                </a:solidFill>
                <a:latin typeface="Times New Roman"/>
              </a:rPr>
              <a:t>знаний</a:t>
            </a:r>
            <a:endParaRPr lang="ru-RU" b="0" strike="noStrike" spc="-1" dirty="0">
              <a:latin typeface="Arial"/>
            </a:endParaRPr>
          </a:p>
          <a:p>
            <a:pPr marL="221040" indent="-9000">
              <a:lnSpc>
                <a:spcPct val="100000"/>
              </a:lnSpc>
            </a:pPr>
            <a:r>
              <a:rPr lang="ru-RU" b="1" strike="noStrike" spc="-4" dirty="0">
                <a:solidFill>
                  <a:srgbClr val="C00000"/>
                </a:solidFill>
                <a:latin typeface="Times New Roman"/>
              </a:rPr>
              <a:t>и применять их на</a:t>
            </a:r>
            <a:r>
              <a:rPr lang="ru-RU" b="1" strike="noStrike" spc="-32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b="1" strike="noStrike" spc="-9" dirty="0">
                <a:solidFill>
                  <a:srgbClr val="C00000"/>
                </a:solidFill>
                <a:latin typeface="Times New Roman"/>
              </a:rPr>
              <a:t>практике;</a:t>
            </a:r>
            <a:endParaRPr lang="ru-RU" b="0" strike="noStrike" spc="-1" dirty="0">
              <a:latin typeface="Arial"/>
            </a:endParaRPr>
          </a:p>
          <a:p>
            <a:pPr marL="221040" indent="-9000">
              <a:lnSpc>
                <a:spcPct val="100000"/>
              </a:lnSpc>
            </a:pPr>
            <a:r>
              <a:rPr lang="ru-RU" b="0" strike="noStrike" spc="-9" dirty="0">
                <a:solidFill>
                  <a:srgbClr val="C00000"/>
                </a:solidFill>
                <a:latin typeface="Times New Roman"/>
              </a:rPr>
              <a:t>-</a:t>
            </a:r>
            <a:r>
              <a:rPr lang="ru-RU" b="1" strike="noStrike" spc="-9" dirty="0">
                <a:solidFill>
                  <a:srgbClr val="C00000"/>
                </a:solidFill>
                <a:latin typeface="Times New Roman"/>
              </a:rPr>
              <a:t>ощутить</a:t>
            </a:r>
            <a:r>
              <a:rPr lang="ru-RU" b="1" strike="noStrike" spc="24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b="1" strike="noStrike" spc="-9" dirty="0">
                <a:solidFill>
                  <a:srgbClr val="C00000"/>
                </a:solidFill>
                <a:latin typeface="Times New Roman"/>
              </a:rPr>
              <a:t>взаимосвязи</a:t>
            </a:r>
            <a:endParaRPr lang="ru-RU" b="0" strike="noStrike" spc="-1" dirty="0">
              <a:latin typeface="Arial"/>
            </a:endParaRPr>
          </a:p>
          <a:p>
            <a:pPr marL="50760" indent="-9000">
              <a:lnSpc>
                <a:spcPct val="100000"/>
              </a:lnSpc>
              <a:spcBef>
                <a:spcPts val="6"/>
              </a:spcBef>
            </a:pPr>
            <a:r>
              <a:rPr lang="ru-RU" b="1" strike="noStrike" spc="-9" dirty="0">
                <a:solidFill>
                  <a:srgbClr val="C00000"/>
                </a:solidFill>
                <a:latin typeface="Times New Roman"/>
              </a:rPr>
              <a:t>разных </a:t>
            </a:r>
            <a:r>
              <a:rPr lang="ru-RU" b="1" strike="noStrike" spc="-12" dirty="0">
                <a:solidFill>
                  <a:srgbClr val="C00000"/>
                </a:solidFill>
                <a:latin typeface="Times New Roman"/>
              </a:rPr>
              <a:t>искусств;</a:t>
            </a:r>
            <a:endParaRPr lang="ru-RU" b="0" strike="noStrike" spc="-1" dirty="0">
              <a:latin typeface="Arial"/>
            </a:endParaRPr>
          </a:p>
          <a:p>
            <a:pPr marL="720" indent="-9000">
              <a:lnSpc>
                <a:spcPct val="100000"/>
              </a:lnSpc>
            </a:pPr>
            <a:r>
              <a:rPr lang="ru-RU" b="0" strike="noStrike" spc="-9" dirty="0">
                <a:solidFill>
                  <a:srgbClr val="C00000"/>
                </a:solidFill>
                <a:latin typeface="Times New Roman"/>
              </a:rPr>
              <a:t>-</a:t>
            </a:r>
            <a:r>
              <a:rPr lang="ru-RU" b="1" strike="noStrike" spc="-9" dirty="0">
                <a:solidFill>
                  <a:srgbClr val="C00000"/>
                </a:solidFill>
                <a:latin typeface="Times New Roman"/>
              </a:rPr>
              <a:t>самостоятельность;</a:t>
            </a:r>
            <a:endParaRPr lang="ru-RU" b="0" strike="noStrike" spc="-1" dirty="0">
              <a:latin typeface="Arial"/>
            </a:endParaRPr>
          </a:p>
          <a:p>
            <a:pPr marL="117360" indent="-9000">
              <a:lnSpc>
                <a:spcPct val="100000"/>
              </a:lnSpc>
            </a:pPr>
            <a:r>
              <a:rPr lang="ru-RU" b="1" strike="noStrike" spc="-4" dirty="0">
                <a:solidFill>
                  <a:srgbClr val="C00000"/>
                </a:solidFill>
                <a:latin typeface="Times New Roman"/>
              </a:rPr>
              <a:t>- </a:t>
            </a:r>
            <a:r>
              <a:rPr lang="ru-RU" b="1" strike="noStrike" spc="-12" dirty="0">
                <a:solidFill>
                  <a:srgbClr val="C00000"/>
                </a:solidFill>
                <a:latin typeface="Times New Roman"/>
              </a:rPr>
              <a:t>другое </a:t>
            </a:r>
            <a:r>
              <a:rPr lang="ru-RU" b="1" strike="noStrike" spc="-9" dirty="0">
                <a:solidFill>
                  <a:srgbClr val="C00000"/>
                </a:solidFill>
                <a:latin typeface="Times New Roman"/>
              </a:rPr>
              <a:t>отношение </a:t>
            </a:r>
            <a:r>
              <a:rPr lang="ru-RU" b="1" strike="noStrike" spc="-4" dirty="0">
                <a:solidFill>
                  <a:srgbClr val="C00000"/>
                </a:solidFill>
                <a:latin typeface="Times New Roman"/>
              </a:rPr>
              <a:t>к</a:t>
            </a:r>
            <a:r>
              <a:rPr lang="ru-RU" b="1" strike="noStrike" spc="24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b="1" strike="noStrike" spc="-24" dirty="0">
                <a:solidFill>
                  <a:srgbClr val="C00000"/>
                </a:solidFill>
                <a:latin typeface="Times New Roman"/>
              </a:rPr>
              <a:t>труду</a:t>
            </a:r>
            <a:endParaRPr lang="ru-RU" b="0" strike="noStrike" spc="-1" dirty="0">
              <a:latin typeface="Arial"/>
            </a:endParaRPr>
          </a:p>
        </p:txBody>
      </p:sp>
      <p:sp>
        <p:nvSpPr>
          <p:cNvPr id="5" name="CustomShape 36"/>
          <p:cNvSpPr/>
          <p:nvPr/>
        </p:nvSpPr>
        <p:spPr>
          <a:xfrm>
            <a:off x="3313220" y="1447659"/>
            <a:ext cx="2983725" cy="2895120"/>
          </a:xfrm>
          <a:custGeom>
            <a:avLst/>
            <a:gdLst/>
            <a:ahLst/>
            <a:cxnLst/>
            <a:rect l="l" t="t" r="r" b="b"/>
            <a:pathLst>
              <a:path w="3581400" h="2895600">
                <a:moveTo>
                  <a:pt x="0" y="1447800"/>
                </a:moveTo>
                <a:lnTo>
                  <a:pt x="763" y="1405112"/>
                </a:lnTo>
                <a:lnTo>
                  <a:pt x="3039" y="1362731"/>
                </a:lnTo>
                <a:lnTo>
                  <a:pt x="6808" y="1320673"/>
                </a:lnTo>
                <a:lnTo>
                  <a:pt x="12047" y="1278957"/>
                </a:lnTo>
                <a:lnTo>
                  <a:pt x="18737" y="1237597"/>
                </a:lnTo>
                <a:lnTo>
                  <a:pt x="26855" y="1196612"/>
                </a:lnTo>
                <a:lnTo>
                  <a:pt x="36381" y="1156019"/>
                </a:lnTo>
                <a:lnTo>
                  <a:pt x="47295" y="1115834"/>
                </a:lnTo>
                <a:lnTo>
                  <a:pt x="59574" y="1076075"/>
                </a:lnTo>
                <a:lnTo>
                  <a:pt x="73198" y="1036758"/>
                </a:lnTo>
                <a:lnTo>
                  <a:pt x="88147" y="997900"/>
                </a:lnTo>
                <a:lnTo>
                  <a:pt x="104398" y="959519"/>
                </a:lnTo>
                <a:lnTo>
                  <a:pt x="121931" y="921631"/>
                </a:lnTo>
                <a:lnTo>
                  <a:pt x="140725" y="884253"/>
                </a:lnTo>
                <a:lnTo>
                  <a:pt x="160760" y="847402"/>
                </a:lnTo>
                <a:lnTo>
                  <a:pt x="182013" y="811096"/>
                </a:lnTo>
                <a:lnTo>
                  <a:pt x="204464" y="775351"/>
                </a:lnTo>
                <a:lnTo>
                  <a:pt x="228093" y="740185"/>
                </a:lnTo>
                <a:lnTo>
                  <a:pt x="252877" y="705613"/>
                </a:lnTo>
                <a:lnTo>
                  <a:pt x="278797" y="671654"/>
                </a:lnTo>
                <a:lnTo>
                  <a:pt x="305830" y="638323"/>
                </a:lnTo>
                <a:lnTo>
                  <a:pt x="333957" y="605639"/>
                </a:lnTo>
                <a:lnTo>
                  <a:pt x="363155" y="573618"/>
                </a:lnTo>
                <a:lnTo>
                  <a:pt x="393405" y="542277"/>
                </a:lnTo>
                <a:lnTo>
                  <a:pt x="424684" y="511633"/>
                </a:lnTo>
                <a:lnTo>
                  <a:pt x="456973" y="481703"/>
                </a:lnTo>
                <a:lnTo>
                  <a:pt x="490250" y="452504"/>
                </a:lnTo>
                <a:lnTo>
                  <a:pt x="524494" y="424053"/>
                </a:lnTo>
                <a:lnTo>
                  <a:pt x="559683" y="396366"/>
                </a:lnTo>
                <a:lnTo>
                  <a:pt x="595798" y="369462"/>
                </a:lnTo>
                <a:lnTo>
                  <a:pt x="632817" y="343356"/>
                </a:lnTo>
                <a:lnTo>
                  <a:pt x="670719" y="318067"/>
                </a:lnTo>
                <a:lnTo>
                  <a:pt x="709484" y="293610"/>
                </a:lnTo>
                <a:lnTo>
                  <a:pt x="749089" y="270003"/>
                </a:lnTo>
                <a:lnTo>
                  <a:pt x="789514" y="247263"/>
                </a:lnTo>
                <a:lnTo>
                  <a:pt x="830738" y="225406"/>
                </a:lnTo>
                <a:lnTo>
                  <a:pt x="872741" y="204450"/>
                </a:lnTo>
                <a:lnTo>
                  <a:pt x="915501" y="184412"/>
                </a:lnTo>
                <a:lnTo>
                  <a:pt x="958996" y="165308"/>
                </a:lnTo>
                <a:lnTo>
                  <a:pt x="1003207" y="147157"/>
                </a:lnTo>
                <a:lnTo>
                  <a:pt x="1048112" y="129973"/>
                </a:lnTo>
                <a:lnTo>
                  <a:pt x="1093690" y="113776"/>
                </a:lnTo>
                <a:lnTo>
                  <a:pt x="1139920" y="98580"/>
                </a:lnTo>
                <a:lnTo>
                  <a:pt x="1186781" y="84405"/>
                </a:lnTo>
                <a:lnTo>
                  <a:pt x="1234252" y="71266"/>
                </a:lnTo>
                <a:lnTo>
                  <a:pt x="1282313" y="59180"/>
                </a:lnTo>
                <a:lnTo>
                  <a:pt x="1330941" y="48165"/>
                </a:lnTo>
                <a:lnTo>
                  <a:pt x="1380117" y="38237"/>
                </a:lnTo>
                <a:lnTo>
                  <a:pt x="1429819" y="29414"/>
                </a:lnTo>
                <a:lnTo>
                  <a:pt x="1480026" y="21712"/>
                </a:lnTo>
                <a:lnTo>
                  <a:pt x="1530717" y="15148"/>
                </a:lnTo>
                <a:lnTo>
                  <a:pt x="1581871" y="9740"/>
                </a:lnTo>
                <a:lnTo>
                  <a:pt x="1633467" y="5504"/>
                </a:lnTo>
                <a:lnTo>
                  <a:pt x="1685485" y="2457"/>
                </a:lnTo>
                <a:lnTo>
                  <a:pt x="1737903" y="617"/>
                </a:lnTo>
                <a:lnTo>
                  <a:pt x="1790700" y="0"/>
                </a:lnTo>
                <a:lnTo>
                  <a:pt x="1843496" y="617"/>
                </a:lnTo>
                <a:lnTo>
                  <a:pt x="1895914" y="2457"/>
                </a:lnTo>
                <a:lnTo>
                  <a:pt x="1947932" y="5504"/>
                </a:lnTo>
                <a:lnTo>
                  <a:pt x="1999528" y="9740"/>
                </a:lnTo>
                <a:lnTo>
                  <a:pt x="2050682" y="15148"/>
                </a:lnTo>
                <a:lnTo>
                  <a:pt x="2101373" y="21712"/>
                </a:lnTo>
                <a:lnTo>
                  <a:pt x="2151580" y="29414"/>
                </a:lnTo>
                <a:lnTo>
                  <a:pt x="2201282" y="38237"/>
                </a:lnTo>
                <a:lnTo>
                  <a:pt x="2250458" y="48165"/>
                </a:lnTo>
                <a:lnTo>
                  <a:pt x="2299086" y="59180"/>
                </a:lnTo>
                <a:lnTo>
                  <a:pt x="2347147" y="71266"/>
                </a:lnTo>
                <a:lnTo>
                  <a:pt x="2394618" y="84405"/>
                </a:lnTo>
                <a:lnTo>
                  <a:pt x="2441479" y="98580"/>
                </a:lnTo>
                <a:lnTo>
                  <a:pt x="2487709" y="113776"/>
                </a:lnTo>
                <a:lnTo>
                  <a:pt x="2533287" y="129973"/>
                </a:lnTo>
                <a:lnTo>
                  <a:pt x="2578192" y="147157"/>
                </a:lnTo>
                <a:lnTo>
                  <a:pt x="2622403" y="165308"/>
                </a:lnTo>
                <a:lnTo>
                  <a:pt x="2665898" y="184412"/>
                </a:lnTo>
                <a:lnTo>
                  <a:pt x="2708658" y="204450"/>
                </a:lnTo>
                <a:lnTo>
                  <a:pt x="2750661" y="225406"/>
                </a:lnTo>
                <a:lnTo>
                  <a:pt x="2791885" y="247263"/>
                </a:lnTo>
                <a:lnTo>
                  <a:pt x="2832310" y="270003"/>
                </a:lnTo>
                <a:lnTo>
                  <a:pt x="2871915" y="293610"/>
                </a:lnTo>
                <a:lnTo>
                  <a:pt x="2910680" y="318067"/>
                </a:lnTo>
                <a:lnTo>
                  <a:pt x="2948582" y="343356"/>
                </a:lnTo>
                <a:lnTo>
                  <a:pt x="2985601" y="369462"/>
                </a:lnTo>
                <a:lnTo>
                  <a:pt x="3021716" y="396366"/>
                </a:lnTo>
                <a:lnTo>
                  <a:pt x="3056905" y="424052"/>
                </a:lnTo>
                <a:lnTo>
                  <a:pt x="3091149" y="452504"/>
                </a:lnTo>
                <a:lnTo>
                  <a:pt x="3124426" y="481703"/>
                </a:lnTo>
                <a:lnTo>
                  <a:pt x="3156715" y="511633"/>
                </a:lnTo>
                <a:lnTo>
                  <a:pt x="3187994" y="542277"/>
                </a:lnTo>
                <a:lnTo>
                  <a:pt x="3218244" y="573618"/>
                </a:lnTo>
                <a:lnTo>
                  <a:pt x="3247442" y="605639"/>
                </a:lnTo>
                <a:lnTo>
                  <a:pt x="3275569" y="638323"/>
                </a:lnTo>
                <a:lnTo>
                  <a:pt x="3302602" y="671654"/>
                </a:lnTo>
                <a:lnTo>
                  <a:pt x="3328522" y="705613"/>
                </a:lnTo>
                <a:lnTo>
                  <a:pt x="3353306" y="740185"/>
                </a:lnTo>
                <a:lnTo>
                  <a:pt x="3376935" y="775351"/>
                </a:lnTo>
                <a:lnTo>
                  <a:pt x="3399386" y="811096"/>
                </a:lnTo>
                <a:lnTo>
                  <a:pt x="3420639" y="847402"/>
                </a:lnTo>
                <a:lnTo>
                  <a:pt x="3440674" y="884253"/>
                </a:lnTo>
                <a:lnTo>
                  <a:pt x="3459468" y="921631"/>
                </a:lnTo>
                <a:lnTo>
                  <a:pt x="3477001" y="959519"/>
                </a:lnTo>
                <a:lnTo>
                  <a:pt x="3493252" y="997900"/>
                </a:lnTo>
                <a:lnTo>
                  <a:pt x="3508201" y="1036758"/>
                </a:lnTo>
                <a:lnTo>
                  <a:pt x="3521825" y="1076075"/>
                </a:lnTo>
                <a:lnTo>
                  <a:pt x="3534104" y="1115834"/>
                </a:lnTo>
                <a:lnTo>
                  <a:pt x="3545018" y="1156019"/>
                </a:lnTo>
                <a:lnTo>
                  <a:pt x="3554544" y="1196612"/>
                </a:lnTo>
                <a:lnTo>
                  <a:pt x="3562662" y="1237597"/>
                </a:lnTo>
                <a:lnTo>
                  <a:pt x="3569352" y="1278957"/>
                </a:lnTo>
                <a:lnTo>
                  <a:pt x="3574591" y="1320673"/>
                </a:lnTo>
                <a:lnTo>
                  <a:pt x="3578360" y="1362731"/>
                </a:lnTo>
                <a:lnTo>
                  <a:pt x="3580636" y="1405112"/>
                </a:lnTo>
                <a:lnTo>
                  <a:pt x="3581400" y="1447800"/>
                </a:lnTo>
                <a:lnTo>
                  <a:pt x="3580636" y="1490487"/>
                </a:lnTo>
                <a:lnTo>
                  <a:pt x="3578360" y="1532868"/>
                </a:lnTo>
                <a:lnTo>
                  <a:pt x="3574591" y="1574926"/>
                </a:lnTo>
                <a:lnTo>
                  <a:pt x="3569352" y="1616642"/>
                </a:lnTo>
                <a:lnTo>
                  <a:pt x="3562662" y="1658002"/>
                </a:lnTo>
                <a:lnTo>
                  <a:pt x="3554544" y="1698987"/>
                </a:lnTo>
                <a:lnTo>
                  <a:pt x="3545018" y="1739580"/>
                </a:lnTo>
                <a:lnTo>
                  <a:pt x="3534104" y="1779765"/>
                </a:lnTo>
                <a:lnTo>
                  <a:pt x="3521825" y="1819524"/>
                </a:lnTo>
                <a:lnTo>
                  <a:pt x="3508201" y="1858841"/>
                </a:lnTo>
                <a:lnTo>
                  <a:pt x="3493252" y="1897699"/>
                </a:lnTo>
                <a:lnTo>
                  <a:pt x="3477001" y="1936080"/>
                </a:lnTo>
                <a:lnTo>
                  <a:pt x="3459468" y="1973968"/>
                </a:lnTo>
                <a:lnTo>
                  <a:pt x="3440674" y="2011346"/>
                </a:lnTo>
                <a:lnTo>
                  <a:pt x="3420639" y="2048197"/>
                </a:lnTo>
                <a:lnTo>
                  <a:pt x="3399386" y="2084503"/>
                </a:lnTo>
                <a:lnTo>
                  <a:pt x="3376935" y="2120248"/>
                </a:lnTo>
                <a:lnTo>
                  <a:pt x="3353306" y="2155414"/>
                </a:lnTo>
                <a:lnTo>
                  <a:pt x="3328522" y="2189986"/>
                </a:lnTo>
                <a:lnTo>
                  <a:pt x="3302602" y="2223945"/>
                </a:lnTo>
                <a:lnTo>
                  <a:pt x="3275569" y="2257276"/>
                </a:lnTo>
                <a:lnTo>
                  <a:pt x="3247442" y="2289960"/>
                </a:lnTo>
                <a:lnTo>
                  <a:pt x="3218244" y="2321981"/>
                </a:lnTo>
                <a:lnTo>
                  <a:pt x="3187994" y="2353322"/>
                </a:lnTo>
                <a:lnTo>
                  <a:pt x="3156715" y="2383966"/>
                </a:lnTo>
                <a:lnTo>
                  <a:pt x="3124426" y="2413896"/>
                </a:lnTo>
                <a:lnTo>
                  <a:pt x="3091149" y="2443095"/>
                </a:lnTo>
                <a:lnTo>
                  <a:pt x="3056905" y="2471547"/>
                </a:lnTo>
                <a:lnTo>
                  <a:pt x="3021716" y="2499233"/>
                </a:lnTo>
                <a:lnTo>
                  <a:pt x="2985601" y="2526137"/>
                </a:lnTo>
                <a:lnTo>
                  <a:pt x="2948582" y="2552243"/>
                </a:lnTo>
                <a:lnTo>
                  <a:pt x="2910680" y="2577532"/>
                </a:lnTo>
                <a:lnTo>
                  <a:pt x="2871915" y="2601989"/>
                </a:lnTo>
                <a:lnTo>
                  <a:pt x="2832310" y="2625596"/>
                </a:lnTo>
                <a:lnTo>
                  <a:pt x="2791885" y="2648336"/>
                </a:lnTo>
                <a:lnTo>
                  <a:pt x="2750661" y="2670193"/>
                </a:lnTo>
                <a:lnTo>
                  <a:pt x="2708658" y="2691149"/>
                </a:lnTo>
                <a:lnTo>
                  <a:pt x="2665898" y="2711187"/>
                </a:lnTo>
                <a:lnTo>
                  <a:pt x="2622403" y="2730291"/>
                </a:lnTo>
                <a:lnTo>
                  <a:pt x="2578192" y="2748442"/>
                </a:lnTo>
                <a:lnTo>
                  <a:pt x="2533287" y="2765626"/>
                </a:lnTo>
                <a:lnTo>
                  <a:pt x="2487709" y="2781823"/>
                </a:lnTo>
                <a:lnTo>
                  <a:pt x="2441479" y="2797019"/>
                </a:lnTo>
                <a:lnTo>
                  <a:pt x="2394618" y="2811194"/>
                </a:lnTo>
                <a:lnTo>
                  <a:pt x="2347147" y="2824333"/>
                </a:lnTo>
                <a:lnTo>
                  <a:pt x="2299086" y="2836419"/>
                </a:lnTo>
                <a:lnTo>
                  <a:pt x="2250458" y="2847434"/>
                </a:lnTo>
                <a:lnTo>
                  <a:pt x="2201282" y="2857362"/>
                </a:lnTo>
                <a:lnTo>
                  <a:pt x="2151580" y="2866185"/>
                </a:lnTo>
                <a:lnTo>
                  <a:pt x="2101373" y="2873887"/>
                </a:lnTo>
                <a:lnTo>
                  <a:pt x="2050682" y="2880451"/>
                </a:lnTo>
                <a:lnTo>
                  <a:pt x="1999528" y="2885859"/>
                </a:lnTo>
                <a:lnTo>
                  <a:pt x="1947932" y="2890095"/>
                </a:lnTo>
                <a:lnTo>
                  <a:pt x="1895914" y="2893142"/>
                </a:lnTo>
                <a:lnTo>
                  <a:pt x="1843496" y="2894982"/>
                </a:lnTo>
                <a:lnTo>
                  <a:pt x="1790700" y="2895600"/>
                </a:lnTo>
                <a:lnTo>
                  <a:pt x="1737903" y="2894982"/>
                </a:lnTo>
                <a:lnTo>
                  <a:pt x="1685485" y="2893142"/>
                </a:lnTo>
                <a:lnTo>
                  <a:pt x="1633467" y="2890095"/>
                </a:lnTo>
                <a:lnTo>
                  <a:pt x="1581871" y="2885859"/>
                </a:lnTo>
                <a:lnTo>
                  <a:pt x="1530717" y="2880451"/>
                </a:lnTo>
                <a:lnTo>
                  <a:pt x="1480026" y="2873887"/>
                </a:lnTo>
                <a:lnTo>
                  <a:pt x="1429819" y="2866185"/>
                </a:lnTo>
                <a:lnTo>
                  <a:pt x="1380117" y="2857362"/>
                </a:lnTo>
                <a:lnTo>
                  <a:pt x="1330941" y="2847434"/>
                </a:lnTo>
                <a:lnTo>
                  <a:pt x="1282313" y="2836419"/>
                </a:lnTo>
                <a:lnTo>
                  <a:pt x="1234252" y="2824333"/>
                </a:lnTo>
                <a:lnTo>
                  <a:pt x="1186781" y="2811194"/>
                </a:lnTo>
                <a:lnTo>
                  <a:pt x="1139920" y="2797019"/>
                </a:lnTo>
                <a:lnTo>
                  <a:pt x="1093690" y="2781823"/>
                </a:lnTo>
                <a:lnTo>
                  <a:pt x="1048112" y="2765626"/>
                </a:lnTo>
                <a:lnTo>
                  <a:pt x="1003207" y="2748442"/>
                </a:lnTo>
                <a:lnTo>
                  <a:pt x="958996" y="2730291"/>
                </a:lnTo>
                <a:lnTo>
                  <a:pt x="915501" y="2711187"/>
                </a:lnTo>
                <a:lnTo>
                  <a:pt x="872741" y="2691149"/>
                </a:lnTo>
                <a:lnTo>
                  <a:pt x="830738" y="2670193"/>
                </a:lnTo>
                <a:lnTo>
                  <a:pt x="789514" y="2648336"/>
                </a:lnTo>
                <a:lnTo>
                  <a:pt x="749089" y="2625596"/>
                </a:lnTo>
                <a:lnTo>
                  <a:pt x="709484" y="2601989"/>
                </a:lnTo>
                <a:lnTo>
                  <a:pt x="670719" y="2577532"/>
                </a:lnTo>
                <a:lnTo>
                  <a:pt x="632817" y="2552243"/>
                </a:lnTo>
                <a:lnTo>
                  <a:pt x="595798" y="2526137"/>
                </a:lnTo>
                <a:lnTo>
                  <a:pt x="559683" y="2499233"/>
                </a:lnTo>
                <a:lnTo>
                  <a:pt x="524494" y="2471547"/>
                </a:lnTo>
                <a:lnTo>
                  <a:pt x="490250" y="2443095"/>
                </a:lnTo>
                <a:lnTo>
                  <a:pt x="456973" y="2413896"/>
                </a:lnTo>
                <a:lnTo>
                  <a:pt x="424684" y="2383966"/>
                </a:lnTo>
                <a:lnTo>
                  <a:pt x="393405" y="2353322"/>
                </a:lnTo>
                <a:lnTo>
                  <a:pt x="363155" y="2321981"/>
                </a:lnTo>
                <a:lnTo>
                  <a:pt x="333957" y="2289960"/>
                </a:lnTo>
                <a:lnTo>
                  <a:pt x="305830" y="2257276"/>
                </a:lnTo>
                <a:lnTo>
                  <a:pt x="278797" y="2223945"/>
                </a:lnTo>
                <a:lnTo>
                  <a:pt x="252877" y="2189986"/>
                </a:lnTo>
                <a:lnTo>
                  <a:pt x="228093" y="2155414"/>
                </a:lnTo>
                <a:lnTo>
                  <a:pt x="204464" y="2120248"/>
                </a:lnTo>
                <a:lnTo>
                  <a:pt x="182013" y="2084503"/>
                </a:lnTo>
                <a:lnTo>
                  <a:pt x="160760" y="2048197"/>
                </a:lnTo>
                <a:lnTo>
                  <a:pt x="140725" y="2011346"/>
                </a:lnTo>
                <a:lnTo>
                  <a:pt x="121931" y="1973968"/>
                </a:lnTo>
                <a:lnTo>
                  <a:pt x="104398" y="1936080"/>
                </a:lnTo>
                <a:lnTo>
                  <a:pt x="88147" y="1897699"/>
                </a:lnTo>
                <a:lnTo>
                  <a:pt x="73198" y="1858841"/>
                </a:lnTo>
                <a:lnTo>
                  <a:pt x="59574" y="1819524"/>
                </a:lnTo>
                <a:lnTo>
                  <a:pt x="47295" y="1779765"/>
                </a:lnTo>
                <a:lnTo>
                  <a:pt x="36381" y="1739580"/>
                </a:lnTo>
                <a:lnTo>
                  <a:pt x="26855" y="1698987"/>
                </a:lnTo>
                <a:lnTo>
                  <a:pt x="18737" y="1658002"/>
                </a:lnTo>
                <a:lnTo>
                  <a:pt x="12047" y="1616642"/>
                </a:lnTo>
                <a:lnTo>
                  <a:pt x="6808" y="1574926"/>
                </a:lnTo>
                <a:lnTo>
                  <a:pt x="3039" y="1532868"/>
                </a:lnTo>
                <a:lnTo>
                  <a:pt x="763" y="1490487"/>
                </a:lnTo>
                <a:lnTo>
                  <a:pt x="0" y="1447800"/>
                </a:lnTo>
                <a:close/>
              </a:path>
            </a:pathLst>
          </a:custGeom>
          <a:noFill/>
          <a:ln w="9000">
            <a:solidFill>
              <a:srgbClr val="3333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Прямоугольник 5"/>
          <p:cNvSpPr/>
          <p:nvPr/>
        </p:nvSpPr>
        <p:spPr>
          <a:xfrm>
            <a:off x="3403570" y="1454445"/>
            <a:ext cx="27570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5"/>
              </a:spcBef>
            </a:pPr>
            <a:r>
              <a:rPr lang="ru-RU" b="1" spc="-4" dirty="0">
                <a:solidFill>
                  <a:prstClr val="black"/>
                </a:solidFill>
                <a:latin typeface="Times New Roman"/>
              </a:rPr>
              <a:t>Занятие</a:t>
            </a:r>
            <a:endParaRPr lang="ru-RU" spc="-1" dirty="0">
              <a:solidFill>
                <a:prstClr val="black"/>
              </a:solidFill>
            </a:endParaRPr>
          </a:p>
          <a:p>
            <a:pPr marL="74880" lvl="0" indent="-1080" algn="ctr">
              <a:spcBef>
                <a:spcPts val="14"/>
              </a:spcBef>
            </a:pPr>
            <a:r>
              <a:rPr lang="ru-RU" b="1" spc="-24" dirty="0">
                <a:solidFill>
                  <a:srgbClr val="FF0000"/>
                </a:solidFill>
                <a:latin typeface="Times New Roman"/>
              </a:rPr>
              <a:t>труд, </a:t>
            </a:r>
            <a:r>
              <a:rPr lang="ru-RU" b="1" spc="-4" dirty="0">
                <a:solidFill>
                  <a:srgbClr val="FF0000"/>
                </a:solidFill>
                <a:latin typeface="Times New Roman"/>
              </a:rPr>
              <a:t>дело, время учения  (по </a:t>
            </a:r>
            <a:r>
              <a:rPr lang="ru-RU" b="1" spc="-9" dirty="0">
                <a:solidFill>
                  <a:srgbClr val="FF0000"/>
                </a:solidFill>
                <a:latin typeface="Times New Roman"/>
              </a:rPr>
              <a:t>словарю</a:t>
            </a:r>
            <a:r>
              <a:rPr lang="ru-RU" b="1" spc="-32" dirty="0">
                <a:solidFill>
                  <a:srgbClr val="FF0000"/>
                </a:solidFill>
                <a:latin typeface="Times New Roman"/>
              </a:rPr>
              <a:t> </a:t>
            </a:r>
            <a:r>
              <a:rPr lang="ru-RU" b="1" spc="-12" dirty="0">
                <a:solidFill>
                  <a:srgbClr val="FF0000"/>
                </a:solidFill>
                <a:latin typeface="Times New Roman"/>
              </a:rPr>
              <a:t>С.И</a:t>
            </a:r>
            <a:r>
              <a:rPr lang="ru-RU" b="1" spc="-12" dirty="0" smtClean="0">
                <a:solidFill>
                  <a:srgbClr val="FF0000"/>
                </a:solidFill>
                <a:latin typeface="Times New Roman"/>
              </a:rPr>
              <a:t>. Ожегова</a:t>
            </a:r>
            <a:r>
              <a:rPr lang="ru-RU" b="1" spc="-12" dirty="0">
                <a:solidFill>
                  <a:srgbClr val="FF0000"/>
                </a:solidFill>
                <a:latin typeface="Times New Roman"/>
              </a:rPr>
              <a:t>)</a:t>
            </a:r>
            <a:endParaRPr lang="ru-RU" spc="-1" dirty="0">
              <a:solidFill>
                <a:prstClr val="black"/>
              </a:solidFill>
            </a:endParaRPr>
          </a:p>
          <a:p>
            <a:pPr marL="74880" lvl="0" indent="-1080" algn="ctr"/>
            <a:r>
              <a:rPr lang="ru-RU" b="1" spc="-9" dirty="0">
                <a:solidFill>
                  <a:srgbClr val="FF0000"/>
                </a:solidFill>
                <a:latin typeface="Times New Roman"/>
              </a:rPr>
              <a:t>«Заниматься»</a:t>
            </a:r>
            <a:r>
              <a:rPr lang="ru-RU" b="1" spc="9" dirty="0">
                <a:solidFill>
                  <a:srgbClr val="FF0000"/>
                </a:solidFill>
                <a:latin typeface="Times New Roman"/>
              </a:rPr>
              <a:t> </a:t>
            </a:r>
            <a:r>
              <a:rPr lang="ru-RU" b="1" spc="-4" dirty="0">
                <a:solidFill>
                  <a:srgbClr val="FF0000"/>
                </a:solidFill>
                <a:latin typeface="Times New Roman"/>
              </a:rPr>
              <a:t>–</a:t>
            </a:r>
            <a:endParaRPr lang="ru-RU" spc="-1" dirty="0">
              <a:solidFill>
                <a:prstClr val="black"/>
              </a:solidFill>
            </a:endParaRPr>
          </a:p>
          <a:p>
            <a:pPr marL="74880" lvl="0" indent="-1080" algn="ctr"/>
            <a:r>
              <a:rPr lang="ru-RU" b="1" spc="-12" dirty="0">
                <a:solidFill>
                  <a:srgbClr val="FF0000"/>
                </a:solidFill>
                <a:latin typeface="Times New Roman"/>
              </a:rPr>
              <a:t>сосредоточить </a:t>
            </a:r>
            <a:r>
              <a:rPr lang="ru-RU" b="1" spc="-4" dirty="0">
                <a:solidFill>
                  <a:srgbClr val="FF0000"/>
                </a:solidFill>
                <a:latin typeface="Times New Roman"/>
              </a:rPr>
              <a:t>свой</a:t>
            </a:r>
            <a:r>
              <a:rPr lang="ru-RU" b="1" spc="24" dirty="0">
                <a:solidFill>
                  <a:srgbClr val="FF0000"/>
                </a:solidFill>
                <a:latin typeface="Times New Roman"/>
              </a:rPr>
              <a:t> </a:t>
            </a:r>
            <a:r>
              <a:rPr lang="ru-RU" b="1" spc="-4" dirty="0">
                <a:solidFill>
                  <a:srgbClr val="FF0000"/>
                </a:solidFill>
                <a:latin typeface="Times New Roman"/>
              </a:rPr>
              <a:t>интерес</a:t>
            </a:r>
            <a:endParaRPr lang="ru-RU" spc="-1" dirty="0">
              <a:solidFill>
                <a:prstClr val="black"/>
              </a:solidFill>
            </a:endParaRPr>
          </a:p>
          <a:p>
            <a:pPr marL="48960" lvl="0" indent="-1080" algn="ctr"/>
            <a:r>
              <a:rPr lang="ru-RU" b="1" spc="-4" dirty="0">
                <a:solidFill>
                  <a:srgbClr val="FF0000"/>
                </a:solidFill>
                <a:latin typeface="Times New Roman"/>
              </a:rPr>
              <a:t>на </a:t>
            </a:r>
            <a:r>
              <a:rPr lang="ru-RU" b="1" spc="-18" dirty="0">
                <a:solidFill>
                  <a:srgbClr val="FF0000"/>
                </a:solidFill>
                <a:latin typeface="Times New Roman"/>
              </a:rPr>
              <a:t>чём-нибудь</a:t>
            </a:r>
            <a:endParaRPr lang="ru-RU" spc="-1" dirty="0">
              <a:solidFill>
                <a:prstClr val="black"/>
              </a:solidFill>
            </a:endParaRPr>
          </a:p>
        </p:txBody>
      </p:sp>
      <p:sp>
        <p:nvSpPr>
          <p:cNvPr id="7" name="CustomShape 47"/>
          <p:cNvSpPr/>
          <p:nvPr/>
        </p:nvSpPr>
        <p:spPr>
          <a:xfrm>
            <a:off x="6366033" y="1412105"/>
            <a:ext cx="2572560" cy="3219120"/>
          </a:xfrm>
          <a:custGeom>
            <a:avLst/>
            <a:gdLst/>
            <a:ahLst/>
            <a:cxnLst/>
            <a:rect l="l" t="t" r="r" b="b"/>
            <a:pathLst>
              <a:path w="2573020" h="3276600">
                <a:moveTo>
                  <a:pt x="0" y="3276600"/>
                </a:moveTo>
                <a:lnTo>
                  <a:pt x="2572511" y="3276600"/>
                </a:lnTo>
                <a:lnTo>
                  <a:pt x="2572511" y="0"/>
                </a:lnTo>
                <a:lnTo>
                  <a:pt x="0" y="0"/>
                </a:lnTo>
                <a:lnTo>
                  <a:pt x="0" y="3276600"/>
                </a:lnTo>
                <a:close/>
              </a:path>
            </a:pathLst>
          </a:custGeom>
          <a:noFill/>
          <a:ln w="9000">
            <a:solidFill>
              <a:srgbClr val="3333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Прямоугольник 7"/>
          <p:cNvSpPr/>
          <p:nvPr/>
        </p:nvSpPr>
        <p:spPr>
          <a:xfrm>
            <a:off x="6435120" y="1397702"/>
            <a:ext cx="24343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lang="ru-RU" b="1" strike="noStrike" spc="-4" dirty="0" smtClean="0">
                <a:latin typeface="Times New Roman"/>
              </a:rPr>
              <a:t>Занятие</a:t>
            </a:r>
            <a:endParaRPr lang="ru-RU" spc="-1" dirty="0"/>
          </a:p>
          <a:p>
            <a:pPr algn="ctr">
              <a:lnSpc>
                <a:spcPct val="100000"/>
              </a:lnSpc>
              <a:spcBef>
                <a:spcPts val="6"/>
              </a:spcBef>
            </a:pPr>
            <a:r>
              <a:rPr lang="ru-RU" b="0" u="heavy" strike="noStrike" spc="-494" dirty="0" smtClean="0"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ru-RU" b="1" u="heavy" strike="noStrike" spc="-4" dirty="0" smtClean="0">
                <a:uFill>
                  <a:solidFill>
                    <a:srgbClr val="000000"/>
                  </a:solidFill>
                </a:uFill>
                <a:latin typeface="Times New Roman"/>
              </a:rPr>
              <a:t>для</a:t>
            </a:r>
            <a:r>
              <a:rPr lang="ru-RU" b="1" u="heavy" strike="noStrike" spc="-18" dirty="0" smtClean="0"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r>
              <a:rPr lang="ru-RU" b="1" u="heavy" strike="noStrike" spc="-9" dirty="0" smtClean="0">
                <a:uFill>
                  <a:solidFill>
                    <a:srgbClr val="000000"/>
                  </a:solidFill>
                </a:uFill>
                <a:latin typeface="Times New Roman"/>
              </a:rPr>
              <a:t>педагога</a:t>
            </a:r>
            <a:r>
              <a:rPr lang="ru-RU" b="1" u="heavy" strike="noStrike" spc="-18" dirty="0" smtClean="0">
                <a:uFill>
                  <a:solidFill>
                    <a:srgbClr val="000000"/>
                  </a:solidFill>
                </a:uFill>
                <a:latin typeface="Times New Roman"/>
              </a:rPr>
              <a:t> </a:t>
            </a:r>
            <a:endParaRPr lang="ru-RU" spc="-1" dirty="0"/>
          </a:p>
          <a:p>
            <a:pPr marL="93240">
              <a:lnSpc>
                <a:spcPct val="100000"/>
              </a:lnSpc>
              <a:spcBef>
                <a:spcPts val="14"/>
              </a:spcBef>
            </a:pPr>
            <a:r>
              <a:rPr lang="ru-RU" spc="-4" dirty="0">
                <a:solidFill>
                  <a:srgbClr val="FF0000"/>
                </a:solidFill>
                <a:latin typeface="Times New Roman"/>
              </a:rPr>
              <a:t>-</a:t>
            </a:r>
            <a:r>
              <a:rPr lang="ru-RU" spc="-18" dirty="0">
                <a:solidFill>
                  <a:srgbClr val="FF0000"/>
                </a:solidFill>
                <a:latin typeface="Times New Roman"/>
              </a:rPr>
              <a:t> </a:t>
            </a:r>
            <a:r>
              <a:rPr lang="ru-RU" b="1" spc="-4" dirty="0">
                <a:solidFill>
                  <a:srgbClr val="C00000"/>
                </a:solidFill>
                <a:latin typeface="Times New Roman"/>
              </a:rPr>
              <a:t>самореализация;</a:t>
            </a:r>
            <a:endParaRPr lang="ru-RU" spc="-1" dirty="0"/>
          </a:p>
          <a:p>
            <a:pPr marL="516960" indent="-504360">
              <a:lnSpc>
                <a:spcPct val="100000"/>
              </a:lnSpc>
            </a:pPr>
            <a:r>
              <a:rPr lang="ru-RU" spc="-4" dirty="0">
                <a:solidFill>
                  <a:srgbClr val="C00000"/>
                </a:solidFill>
                <a:latin typeface="Times New Roman"/>
              </a:rPr>
              <a:t>- </a:t>
            </a:r>
            <a:r>
              <a:rPr lang="ru-RU" b="1" spc="-9" dirty="0">
                <a:solidFill>
                  <a:srgbClr val="C00000"/>
                </a:solidFill>
                <a:latin typeface="Times New Roman"/>
              </a:rPr>
              <a:t>творческий </a:t>
            </a:r>
            <a:r>
              <a:rPr lang="ru-RU" b="1" spc="-29" dirty="0">
                <a:solidFill>
                  <a:srgbClr val="C00000"/>
                </a:solidFill>
                <a:latin typeface="Times New Roman"/>
              </a:rPr>
              <a:t>подход  </a:t>
            </a:r>
            <a:r>
              <a:rPr lang="ru-RU" b="1" spc="-4" dirty="0">
                <a:solidFill>
                  <a:srgbClr val="C00000"/>
                </a:solidFill>
                <a:latin typeface="Times New Roman"/>
              </a:rPr>
              <a:t>к</a:t>
            </a:r>
            <a:r>
              <a:rPr lang="ru-RU" b="1" spc="-12" dirty="0">
                <a:solidFill>
                  <a:srgbClr val="C00000"/>
                </a:solidFill>
                <a:latin typeface="Times New Roman"/>
              </a:rPr>
              <a:t> работе;</a:t>
            </a:r>
            <a:endParaRPr lang="ru-RU" spc="-1" dirty="0"/>
          </a:p>
          <a:p>
            <a:pPr marL="158760" indent="-504360">
              <a:lnSpc>
                <a:spcPct val="100000"/>
              </a:lnSpc>
            </a:pPr>
            <a:r>
              <a:rPr lang="ru-RU" spc="-4" dirty="0">
                <a:solidFill>
                  <a:srgbClr val="C00000"/>
                </a:solidFill>
                <a:latin typeface="Times New Roman"/>
              </a:rPr>
              <a:t>-</a:t>
            </a:r>
            <a:r>
              <a:rPr lang="ru-RU" spc="-12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b="1" spc="-9" dirty="0">
                <a:solidFill>
                  <a:srgbClr val="C00000"/>
                </a:solidFill>
                <a:latin typeface="Times New Roman"/>
              </a:rPr>
              <a:t>осуществление</a:t>
            </a:r>
            <a:endParaRPr lang="ru-RU" spc="-1" dirty="0"/>
          </a:p>
          <a:p>
            <a:pPr marL="106560" indent="-504360">
              <a:lnSpc>
                <a:spcPct val="100000"/>
              </a:lnSpc>
            </a:pPr>
            <a:r>
              <a:rPr lang="ru-RU" b="1" spc="-4" dirty="0">
                <a:solidFill>
                  <a:srgbClr val="C00000"/>
                </a:solidFill>
                <a:latin typeface="Times New Roman"/>
              </a:rPr>
              <a:t>собственных </a:t>
            </a:r>
            <a:r>
              <a:rPr lang="ru-RU" b="1" spc="-9" dirty="0">
                <a:solidFill>
                  <a:srgbClr val="C00000"/>
                </a:solidFill>
                <a:latin typeface="Times New Roman"/>
              </a:rPr>
              <a:t>идей</a:t>
            </a:r>
            <a:endParaRPr lang="ru-RU" spc="-1" dirty="0"/>
          </a:p>
        </p:txBody>
      </p:sp>
      <p:sp>
        <p:nvSpPr>
          <p:cNvPr id="9" name="CustomShape 47"/>
          <p:cNvSpPr/>
          <p:nvPr/>
        </p:nvSpPr>
        <p:spPr>
          <a:xfrm>
            <a:off x="193963" y="1354865"/>
            <a:ext cx="3027403" cy="3276360"/>
          </a:xfrm>
          <a:custGeom>
            <a:avLst/>
            <a:gdLst/>
            <a:ahLst/>
            <a:cxnLst/>
            <a:rect l="l" t="t" r="r" b="b"/>
            <a:pathLst>
              <a:path w="2573020" h="3276600">
                <a:moveTo>
                  <a:pt x="0" y="3276600"/>
                </a:moveTo>
                <a:lnTo>
                  <a:pt x="2572511" y="3276600"/>
                </a:lnTo>
                <a:lnTo>
                  <a:pt x="2572511" y="0"/>
                </a:lnTo>
                <a:lnTo>
                  <a:pt x="0" y="0"/>
                </a:lnTo>
                <a:lnTo>
                  <a:pt x="0" y="3276600"/>
                </a:lnTo>
                <a:close/>
              </a:path>
            </a:pathLst>
          </a:custGeom>
          <a:noFill/>
          <a:ln w="9000">
            <a:solidFill>
              <a:srgbClr val="3333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ustomShape 41"/>
          <p:cNvSpPr/>
          <p:nvPr/>
        </p:nvSpPr>
        <p:spPr>
          <a:xfrm>
            <a:off x="176586" y="5103366"/>
            <a:ext cx="8692920" cy="1523520"/>
          </a:xfrm>
          <a:custGeom>
            <a:avLst/>
            <a:gdLst/>
            <a:ahLst/>
            <a:cxnLst/>
            <a:rect l="l" t="t" r="r" b="b"/>
            <a:pathLst>
              <a:path w="8693150" h="1524000">
                <a:moveTo>
                  <a:pt x="0" y="1524000"/>
                </a:moveTo>
                <a:lnTo>
                  <a:pt x="8692896" y="1524000"/>
                </a:lnTo>
                <a:lnTo>
                  <a:pt x="8692896" y="0"/>
                </a:lnTo>
                <a:lnTo>
                  <a:pt x="0" y="0"/>
                </a:lnTo>
                <a:lnTo>
                  <a:pt x="0" y="1524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Прямоугольник 11"/>
          <p:cNvSpPr/>
          <p:nvPr/>
        </p:nvSpPr>
        <p:spPr>
          <a:xfrm>
            <a:off x="176586" y="5081286"/>
            <a:ext cx="869292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99"/>
              </a:spcBef>
            </a:pPr>
            <a:r>
              <a:rPr lang="ru-RU" sz="2000" b="1" spc="-4" dirty="0">
                <a:solidFill>
                  <a:prstClr val="black"/>
                </a:solidFill>
                <a:latin typeface="Times New Roman"/>
              </a:rPr>
              <a:t>Занятие, </a:t>
            </a:r>
            <a:r>
              <a:rPr lang="ru-RU" sz="2000" b="1" spc="-12" dirty="0">
                <a:solidFill>
                  <a:prstClr val="black"/>
                </a:solidFill>
                <a:latin typeface="Times New Roman"/>
              </a:rPr>
              <a:t>как </a:t>
            </a:r>
            <a:r>
              <a:rPr lang="ru-RU" b="1" spc="-9" dirty="0">
                <a:solidFill>
                  <a:srgbClr val="C00000"/>
                </a:solidFill>
                <a:latin typeface="Times New Roman"/>
              </a:rPr>
              <a:t>основная </a:t>
            </a:r>
            <a:r>
              <a:rPr lang="ru-RU" b="1" spc="-4" dirty="0">
                <a:solidFill>
                  <a:srgbClr val="C00000"/>
                </a:solidFill>
                <a:latin typeface="Times New Roman"/>
              </a:rPr>
              <a:t>организационная </a:t>
            </a:r>
            <a:r>
              <a:rPr lang="ru-RU" b="1" spc="-9" dirty="0">
                <a:solidFill>
                  <a:srgbClr val="C00000"/>
                </a:solidFill>
                <a:latin typeface="Times New Roman"/>
              </a:rPr>
              <a:t>форма, подчиняется</a:t>
            </a:r>
            <a:r>
              <a:rPr lang="ru-RU" b="1" spc="58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b="1" spc="9" dirty="0">
                <a:solidFill>
                  <a:srgbClr val="C00000"/>
                </a:solidFill>
                <a:latin typeface="Times New Roman"/>
              </a:rPr>
              <a:t>всем</a:t>
            </a:r>
            <a:endParaRPr lang="ru-RU" spc="-1" dirty="0">
              <a:solidFill>
                <a:prstClr val="black"/>
              </a:solidFill>
            </a:endParaRPr>
          </a:p>
          <a:p>
            <a:pPr lvl="0" algn="ctr">
              <a:spcBef>
                <a:spcPts val="11"/>
              </a:spcBef>
            </a:pPr>
            <a:r>
              <a:rPr lang="ru-RU" b="1" spc="-9" dirty="0">
                <a:solidFill>
                  <a:srgbClr val="C00000"/>
                </a:solidFill>
                <a:latin typeface="Times New Roman"/>
              </a:rPr>
              <a:t>закономерностям </a:t>
            </a:r>
            <a:r>
              <a:rPr lang="ru-RU" b="1" spc="-12" dirty="0">
                <a:solidFill>
                  <a:srgbClr val="C00000"/>
                </a:solidFill>
                <a:latin typeface="Times New Roman"/>
              </a:rPr>
              <a:t>образовательного </a:t>
            </a:r>
            <a:r>
              <a:rPr lang="ru-RU" b="1" spc="-1" dirty="0">
                <a:solidFill>
                  <a:srgbClr val="C00000"/>
                </a:solidFill>
                <a:latin typeface="Times New Roman"/>
              </a:rPr>
              <a:t>процесса. В </a:t>
            </a:r>
            <a:r>
              <a:rPr lang="ru-RU" b="1" spc="-4" dirty="0">
                <a:solidFill>
                  <a:srgbClr val="C00000"/>
                </a:solidFill>
                <a:latin typeface="Times New Roman"/>
              </a:rPr>
              <a:t>нём </a:t>
            </a:r>
            <a:r>
              <a:rPr lang="ru-RU" b="1" spc="-12" dirty="0">
                <a:solidFill>
                  <a:srgbClr val="C00000"/>
                </a:solidFill>
                <a:latin typeface="Times New Roman"/>
              </a:rPr>
              <a:t>взаимодействуют</a:t>
            </a:r>
            <a:r>
              <a:rPr lang="ru-RU" b="1" spc="134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b="1" spc="-9" dirty="0">
                <a:solidFill>
                  <a:srgbClr val="C00000"/>
                </a:solidFill>
                <a:latin typeface="Times New Roman"/>
              </a:rPr>
              <a:t>общие</a:t>
            </a:r>
            <a:endParaRPr lang="ru-RU" spc="-1" dirty="0">
              <a:solidFill>
                <a:prstClr val="black"/>
              </a:solidFill>
            </a:endParaRPr>
          </a:p>
          <a:p>
            <a:pPr marL="676800" lvl="0" algn="ctr">
              <a:spcBef>
                <a:spcPts val="6"/>
              </a:spcBef>
            </a:pPr>
            <a:r>
              <a:rPr lang="ru-RU" b="1" spc="-4" dirty="0">
                <a:solidFill>
                  <a:srgbClr val="C00000"/>
                </a:solidFill>
                <a:latin typeface="Times New Roman"/>
              </a:rPr>
              <a:t>педагогические </a:t>
            </a:r>
            <a:r>
              <a:rPr lang="ru-RU" b="1" spc="-1" dirty="0">
                <a:solidFill>
                  <a:srgbClr val="C00000"/>
                </a:solidFill>
                <a:latin typeface="Times New Roman"/>
              </a:rPr>
              <a:t>и </a:t>
            </a:r>
            <a:r>
              <a:rPr lang="ru-RU" b="1" spc="-9" dirty="0">
                <a:solidFill>
                  <a:srgbClr val="C00000"/>
                </a:solidFill>
                <a:latin typeface="Times New Roman"/>
              </a:rPr>
              <a:t>воспитательные </a:t>
            </a:r>
            <a:r>
              <a:rPr lang="ru-RU" b="1" spc="-4" dirty="0">
                <a:solidFill>
                  <a:srgbClr val="C00000"/>
                </a:solidFill>
                <a:latin typeface="Times New Roman"/>
              </a:rPr>
              <a:t>цели, дидактические </a:t>
            </a:r>
            <a:r>
              <a:rPr lang="ru-RU" b="1" spc="-12" dirty="0">
                <a:solidFill>
                  <a:srgbClr val="C00000"/>
                </a:solidFill>
                <a:latin typeface="Times New Roman"/>
              </a:rPr>
              <a:t>задачи,  </a:t>
            </a:r>
            <a:r>
              <a:rPr lang="ru-RU" b="1" spc="-9" dirty="0">
                <a:solidFill>
                  <a:srgbClr val="C00000"/>
                </a:solidFill>
                <a:latin typeface="Times New Roman"/>
              </a:rPr>
              <a:t>содержание, </a:t>
            </a:r>
            <a:r>
              <a:rPr lang="ru-RU" b="1" spc="-12" dirty="0">
                <a:solidFill>
                  <a:srgbClr val="C00000"/>
                </a:solidFill>
                <a:latin typeface="Times New Roman"/>
              </a:rPr>
              <a:t>методы, </a:t>
            </a:r>
            <a:r>
              <a:rPr lang="ru-RU" b="1" spc="-4" dirty="0">
                <a:solidFill>
                  <a:srgbClr val="C00000"/>
                </a:solidFill>
                <a:latin typeface="Times New Roman"/>
              </a:rPr>
              <a:t>средства</a:t>
            </a:r>
            <a:r>
              <a:rPr lang="ru-RU" b="1" spc="32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b="1" spc="-9" dirty="0">
                <a:solidFill>
                  <a:srgbClr val="C00000"/>
                </a:solidFill>
                <a:latin typeface="Times New Roman"/>
              </a:rPr>
              <a:t>обучения</a:t>
            </a:r>
            <a:endParaRPr lang="ru-RU" spc="-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84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TextShape 1"/>
          <p:cNvSpPr txBox="1"/>
          <p:nvPr/>
        </p:nvSpPr>
        <p:spPr>
          <a:xfrm>
            <a:off x="167400" y="228600"/>
            <a:ext cx="8809200" cy="1158480"/>
          </a:xfrm>
          <a:prstGeom prst="rect">
            <a:avLst/>
          </a:prstGeom>
          <a:noFill/>
          <a:ln>
            <a:noFill/>
          </a:ln>
        </p:spPr>
        <p:txBody>
          <a:bodyPr lIns="0" tIns="13320" rIns="0" bIns="0"/>
          <a:lstStyle/>
          <a:p>
            <a:pPr marL="147960">
              <a:lnSpc>
                <a:spcPct val="100000"/>
              </a:lnSpc>
              <a:spcBef>
                <a:spcPts val="105"/>
              </a:spcBef>
            </a:pPr>
            <a:r>
              <a:rPr lang="ru-RU" sz="2000" b="1" strike="noStrike" spc="-1" dirty="0">
                <a:solidFill>
                  <a:srgbClr val="C00000"/>
                </a:solidFill>
                <a:latin typeface="Times New Roman"/>
              </a:rPr>
              <a:t>                                   </a:t>
            </a:r>
            <a:r>
              <a:rPr dirty="0"/>
              <a:t/>
            </a:r>
            <a:br>
              <a:rPr dirty="0"/>
            </a:br>
            <a:r>
              <a:rPr lang="ru-RU" sz="2000" b="1" strike="noStrike" spc="-1" dirty="0">
                <a:solidFill>
                  <a:srgbClr val="C00000"/>
                </a:solidFill>
                <a:latin typeface="Times New Roman"/>
              </a:rPr>
              <a:t>                                  ОСОБЕННОСТИ ЗАНЯТИЯ В</a:t>
            </a:r>
            <a:r>
              <a:rPr lang="ru-RU" sz="2000" b="1" strike="noStrike" spc="-103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2000" b="1" strike="noStrike" spc="-1" dirty="0">
                <a:solidFill>
                  <a:srgbClr val="C00000"/>
                </a:solidFill>
                <a:latin typeface="Times New Roman"/>
              </a:rPr>
              <a:t>СФЕРЕ</a:t>
            </a:r>
            <a:r>
              <a:rPr dirty="0"/>
              <a:t/>
            </a:r>
            <a:br>
              <a:rPr dirty="0"/>
            </a:br>
            <a:r>
              <a:rPr lang="ru-RU" sz="2000" b="1" strike="noStrike" spc="-1" dirty="0">
                <a:solidFill>
                  <a:srgbClr val="C00000"/>
                </a:solidFill>
                <a:latin typeface="Times New Roman"/>
              </a:rPr>
              <a:t>                                  </a:t>
            </a:r>
            <a:r>
              <a:rPr lang="ru-RU" sz="2000" b="1" strike="noStrike" spc="-4" dirty="0">
                <a:solidFill>
                  <a:srgbClr val="C00000"/>
                </a:solidFill>
                <a:latin typeface="Times New Roman"/>
              </a:rPr>
              <a:t>ДОПОЛНИТЕЛЬНОГО</a:t>
            </a:r>
            <a:r>
              <a:rPr lang="ru-RU" sz="2000" b="1" strike="noStrike" spc="-52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2000" b="1" strike="noStrike" spc="-1" dirty="0">
                <a:solidFill>
                  <a:srgbClr val="C00000"/>
                </a:solidFill>
                <a:latin typeface="Times New Roman"/>
              </a:rPr>
              <a:t>ОБРАЗОВАНИЯ</a:t>
            </a:r>
            <a:endParaRPr lang="ru-RU" sz="2000" b="0" strike="noStrike" spc="-1" dirty="0">
              <a:latin typeface="Arial"/>
            </a:endParaRPr>
          </a:p>
        </p:txBody>
      </p:sp>
      <p:sp>
        <p:nvSpPr>
          <p:cNvPr id="348" name="TextShape 2"/>
          <p:cNvSpPr txBox="1"/>
          <p:nvPr/>
        </p:nvSpPr>
        <p:spPr>
          <a:xfrm>
            <a:off x="531000" y="1464120"/>
            <a:ext cx="8325000" cy="936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2000" b="1" strike="noStrike" spc="-9" dirty="0" smtClean="0">
                <a:latin typeface="Times New Roman"/>
              </a:rPr>
              <a:t>- Менее </a:t>
            </a:r>
            <a:r>
              <a:rPr lang="ru-RU" sz="2000" b="1" strike="noStrike" spc="-12" dirty="0">
                <a:latin typeface="Times New Roman"/>
              </a:rPr>
              <a:t>регламентированное,  более </a:t>
            </a:r>
            <a:r>
              <a:rPr lang="ru-RU" sz="2000" b="1" strike="noStrike" spc="-9" dirty="0">
                <a:latin typeface="Times New Roman"/>
              </a:rPr>
              <a:t>гибкое, </a:t>
            </a:r>
            <a:r>
              <a:rPr lang="ru-RU" sz="2000" b="1" strike="noStrike" spc="-12" dirty="0">
                <a:latin typeface="Times New Roman"/>
              </a:rPr>
              <a:t>свободное</a:t>
            </a:r>
            <a:r>
              <a:rPr lang="ru-RU" sz="2000" b="1" strike="noStrike" spc="29" dirty="0">
                <a:latin typeface="Times New Roman"/>
              </a:rPr>
              <a:t> </a:t>
            </a:r>
            <a:r>
              <a:rPr lang="ru-RU" sz="2000" b="1" strike="noStrike" spc="-9" dirty="0">
                <a:latin typeface="Times New Roman"/>
              </a:rPr>
              <a:t>по составу </a:t>
            </a:r>
            <a:r>
              <a:rPr lang="ru-RU" sz="2000" b="1" strike="noStrike" spc="-18" dirty="0">
                <a:latin typeface="Times New Roman"/>
              </a:rPr>
              <a:t>субъектов,</a:t>
            </a:r>
            <a:r>
              <a:rPr lang="ru-RU" sz="2000" b="1" strike="noStrike" spc="-12" dirty="0">
                <a:latin typeface="Times New Roman"/>
              </a:rPr>
              <a:t> </a:t>
            </a:r>
            <a:r>
              <a:rPr lang="ru-RU" sz="2000" b="1" strike="noStrike" spc="-9" dirty="0">
                <a:latin typeface="Times New Roman"/>
              </a:rPr>
              <a:t>по чередованию форм </a:t>
            </a:r>
            <a:r>
              <a:rPr lang="ru-RU" sz="2000" b="1" strike="noStrike" spc="-12" dirty="0">
                <a:latin typeface="Times New Roman"/>
              </a:rPr>
              <a:t>работы,  </a:t>
            </a:r>
            <a:r>
              <a:rPr lang="ru-RU" sz="2000" b="1" strike="noStrike" spc="-4" dirty="0">
                <a:latin typeface="Times New Roman"/>
              </a:rPr>
              <a:t>насыщению различными  видами</a:t>
            </a:r>
            <a:r>
              <a:rPr lang="ru-RU" sz="2000" b="1" strike="noStrike" spc="-18" dirty="0">
                <a:latin typeface="Times New Roman"/>
              </a:rPr>
              <a:t> </a:t>
            </a:r>
            <a:r>
              <a:rPr lang="ru-RU" sz="2000" b="1" strike="noStrike" spc="-4" dirty="0" smtClean="0">
                <a:latin typeface="Times New Roman"/>
              </a:rPr>
              <a:t>деятельности</a:t>
            </a:r>
          </a:p>
          <a:p>
            <a:endParaRPr lang="ru-RU" sz="2000" b="0" strike="noStrike" spc="-1" dirty="0" smtClean="0">
              <a:latin typeface="Arial"/>
            </a:endParaRPr>
          </a:p>
          <a:p>
            <a:endParaRPr lang="ru-RU" sz="2000" b="0" strike="noStrike" spc="-1" dirty="0">
              <a:latin typeface="Arial"/>
            </a:endParaRPr>
          </a:p>
        </p:txBody>
      </p:sp>
      <p:sp>
        <p:nvSpPr>
          <p:cNvPr id="349" name="TextShape 3"/>
          <p:cNvSpPr txBox="1"/>
          <p:nvPr/>
        </p:nvSpPr>
        <p:spPr>
          <a:xfrm>
            <a:off x="504000" y="2603160"/>
            <a:ext cx="8136000" cy="654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2000" b="1" strike="noStrike" spc="-4" dirty="0">
                <a:latin typeface="Times New Roman"/>
              </a:rPr>
              <a:t>- Строится</a:t>
            </a:r>
            <a:r>
              <a:rPr lang="ru-RU" sz="2000" b="1" strike="noStrike" spc="18" dirty="0">
                <a:latin typeface="Times New Roman"/>
              </a:rPr>
              <a:t> </a:t>
            </a:r>
            <a:r>
              <a:rPr lang="ru-RU" sz="2000" b="1" strike="noStrike" spc="-9" dirty="0">
                <a:latin typeface="Times New Roman"/>
              </a:rPr>
              <a:t>на </a:t>
            </a:r>
            <a:r>
              <a:rPr lang="ru-RU" sz="2000" b="1" strike="noStrike" spc="-4" dirty="0">
                <a:latin typeface="Times New Roman"/>
              </a:rPr>
              <a:t>не </a:t>
            </a:r>
            <a:r>
              <a:rPr lang="ru-RU" sz="2000" b="1" strike="noStrike" spc="-9" dirty="0">
                <a:latin typeface="Times New Roman"/>
              </a:rPr>
              <a:t>стандартизированном  программном материале, </a:t>
            </a:r>
            <a:r>
              <a:rPr lang="ru-RU" sz="2000" b="1" strike="noStrike" spc="-4" dirty="0">
                <a:latin typeface="Times New Roman"/>
              </a:rPr>
              <a:t>носит </a:t>
            </a:r>
            <a:r>
              <a:rPr lang="ru-RU" sz="2000" b="1" strike="noStrike" spc="-9" dirty="0">
                <a:latin typeface="Times New Roman"/>
              </a:rPr>
              <a:t>элемент</a:t>
            </a:r>
            <a:r>
              <a:rPr lang="ru-RU" sz="2000" b="1" strike="noStrike" spc="-1" dirty="0">
                <a:latin typeface="Times New Roman"/>
              </a:rPr>
              <a:t> </a:t>
            </a:r>
            <a:r>
              <a:rPr lang="ru-RU" sz="2000" b="1" strike="noStrike" spc="-9" dirty="0">
                <a:latin typeface="Times New Roman"/>
              </a:rPr>
              <a:t>опережения</a:t>
            </a:r>
            <a:endParaRPr lang="ru-RU" sz="2000" b="0" strike="noStrike" spc="-1" dirty="0">
              <a:latin typeface="Arial"/>
            </a:endParaRPr>
          </a:p>
        </p:txBody>
      </p:sp>
      <p:sp>
        <p:nvSpPr>
          <p:cNvPr id="350" name="TextShape 4"/>
          <p:cNvSpPr txBox="1"/>
          <p:nvPr/>
        </p:nvSpPr>
        <p:spPr>
          <a:xfrm>
            <a:off x="531000" y="3461782"/>
            <a:ext cx="7912080" cy="654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2000" b="1" strike="noStrike" spc="-4" dirty="0">
                <a:latin typeface="Times New Roman"/>
              </a:rPr>
              <a:t>- Имеет </a:t>
            </a:r>
            <a:r>
              <a:rPr lang="ru-RU" sz="2000" b="1" strike="noStrike" spc="-9" dirty="0">
                <a:latin typeface="Times New Roman"/>
              </a:rPr>
              <a:t>другую </a:t>
            </a:r>
            <a:r>
              <a:rPr lang="ru-RU" sz="2000" b="1" strike="noStrike" spc="-4" dirty="0">
                <a:latin typeface="Times New Roman"/>
              </a:rPr>
              <a:t>систему оценивания  </a:t>
            </a:r>
            <a:r>
              <a:rPr lang="ru-RU" sz="2000" b="1" strike="noStrike" spc="-29" dirty="0">
                <a:latin typeface="Times New Roman"/>
              </a:rPr>
              <a:t>результатов </a:t>
            </a:r>
            <a:r>
              <a:rPr lang="ru-RU" sz="2000" b="1" strike="noStrike" spc="-4" dirty="0">
                <a:latin typeface="Times New Roman"/>
              </a:rPr>
              <a:t>деятельности</a:t>
            </a:r>
            <a:r>
              <a:rPr lang="ru-RU" sz="2000" b="1" strike="noStrike" spc="63" dirty="0">
                <a:latin typeface="Times New Roman"/>
              </a:rPr>
              <a:t> </a:t>
            </a:r>
            <a:r>
              <a:rPr lang="ru-RU" sz="2000" b="1" strike="noStrike" spc="-9" dirty="0">
                <a:latin typeface="Times New Roman"/>
              </a:rPr>
              <a:t>учащихся</a:t>
            </a:r>
            <a:endParaRPr lang="ru-RU" sz="20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CustomShape 1"/>
          <p:cNvSpPr/>
          <p:nvPr/>
        </p:nvSpPr>
        <p:spPr>
          <a:xfrm>
            <a:off x="214920" y="0"/>
            <a:ext cx="360" cy="6856200"/>
          </a:xfrm>
          <a:custGeom>
            <a:avLst/>
            <a:gdLst/>
            <a:ahLst/>
            <a:cxnLst/>
            <a:rect l="l" t="t" r="r" b="b"/>
            <a:pathLst>
              <a:path h="6856730">
                <a:moveTo>
                  <a:pt x="0" y="0"/>
                </a:moveTo>
                <a:lnTo>
                  <a:pt x="0" y="6856475"/>
                </a:lnTo>
              </a:path>
            </a:pathLst>
          </a:custGeom>
          <a:noFill/>
          <a:ln w="12240">
            <a:solidFill>
              <a:srgbClr val="E4D48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2" name="CustomShape 2"/>
          <p:cNvSpPr/>
          <p:nvPr/>
        </p:nvSpPr>
        <p:spPr>
          <a:xfrm>
            <a:off x="1024200" y="0"/>
            <a:ext cx="360" cy="6856200"/>
          </a:xfrm>
          <a:custGeom>
            <a:avLst/>
            <a:gdLst/>
            <a:ahLst/>
            <a:cxnLst/>
            <a:rect l="l" t="t" r="r" b="b"/>
            <a:pathLst>
              <a:path h="6856730">
                <a:moveTo>
                  <a:pt x="0" y="0"/>
                </a:moveTo>
                <a:lnTo>
                  <a:pt x="0" y="6856475"/>
                </a:lnTo>
              </a:path>
            </a:pathLst>
          </a:custGeom>
          <a:noFill/>
          <a:ln w="12240">
            <a:solidFill>
              <a:srgbClr val="E4D48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3" name="CustomShape 3"/>
          <p:cNvSpPr/>
          <p:nvPr/>
        </p:nvSpPr>
        <p:spPr>
          <a:xfrm>
            <a:off x="3657600" y="1828800"/>
            <a:ext cx="5028840" cy="88956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4" name="CustomShape 4"/>
          <p:cNvSpPr/>
          <p:nvPr/>
        </p:nvSpPr>
        <p:spPr>
          <a:xfrm>
            <a:off x="3634920" y="2895480"/>
            <a:ext cx="5051880" cy="91404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5" name="CustomShape 5"/>
          <p:cNvSpPr/>
          <p:nvPr/>
        </p:nvSpPr>
        <p:spPr>
          <a:xfrm>
            <a:off x="3581280" y="3962520"/>
            <a:ext cx="5105160" cy="761760"/>
          </a:xfrm>
          <a:custGeom>
            <a:avLst/>
            <a:gdLst/>
            <a:ahLst/>
            <a:cxnLst/>
            <a:rect l="l" t="t" r="r" b="b"/>
            <a:pathLst>
              <a:path w="5105400" h="762000">
                <a:moveTo>
                  <a:pt x="5017770" y="0"/>
                </a:moveTo>
                <a:lnTo>
                  <a:pt x="87629" y="0"/>
                </a:lnTo>
                <a:lnTo>
                  <a:pt x="53524" y="6887"/>
                </a:lnTo>
                <a:lnTo>
                  <a:pt x="25669" y="25669"/>
                </a:lnTo>
                <a:lnTo>
                  <a:pt x="6887" y="53524"/>
                </a:lnTo>
                <a:lnTo>
                  <a:pt x="0" y="87630"/>
                </a:lnTo>
                <a:lnTo>
                  <a:pt x="0" y="674369"/>
                </a:lnTo>
                <a:lnTo>
                  <a:pt x="6887" y="708475"/>
                </a:lnTo>
                <a:lnTo>
                  <a:pt x="25669" y="736330"/>
                </a:lnTo>
                <a:lnTo>
                  <a:pt x="53524" y="755112"/>
                </a:lnTo>
                <a:lnTo>
                  <a:pt x="87629" y="762000"/>
                </a:lnTo>
                <a:lnTo>
                  <a:pt x="5017770" y="762000"/>
                </a:lnTo>
                <a:lnTo>
                  <a:pt x="5051875" y="755112"/>
                </a:lnTo>
                <a:lnTo>
                  <a:pt x="5079730" y="736330"/>
                </a:lnTo>
                <a:lnTo>
                  <a:pt x="5098512" y="708475"/>
                </a:lnTo>
                <a:lnTo>
                  <a:pt x="5105400" y="674369"/>
                </a:lnTo>
                <a:lnTo>
                  <a:pt x="5105400" y="87630"/>
                </a:lnTo>
                <a:lnTo>
                  <a:pt x="5098512" y="53524"/>
                </a:lnTo>
                <a:lnTo>
                  <a:pt x="5079730" y="25669"/>
                </a:lnTo>
                <a:lnTo>
                  <a:pt x="5051875" y="6887"/>
                </a:lnTo>
                <a:lnTo>
                  <a:pt x="5017770" y="0"/>
                </a:lnTo>
                <a:close/>
              </a:path>
            </a:pathLst>
          </a:cu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6" name="CustomShape 6"/>
          <p:cNvSpPr/>
          <p:nvPr/>
        </p:nvSpPr>
        <p:spPr>
          <a:xfrm>
            <a:off x="3872520" y="1886760"/>
            <a:ext cx="3597840" cy="51336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7" name="CustomShape 7"/>
          <p:cNvSpPr/>
          <p:nvPr/>
        </p:nvSpPr>
        <p:spPr>
          <a:xfrm>
            <a:off x="7162920" y="1886760"/>
            <a:ext cx="775440" cy="51336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8" name="CustomShape 8"/>
          <p:cNvSpPr/>
          <p:nvPr/>
        </p:nvSpPr>
        <p:spPr>
          <a:xfrm>
            <a:off x="4003560" y="1941840"/>
            <a:ext cx="3783600" cy="2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/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1" strike="noStrike" spc="-9">
                <a:solidFill>
                  <a:srgbClr val="FFFFFF"/>
                </a:solidFill>
                <a:latin typeface="Times New Roman"/>
              </a:rPr>
              <a:t>лекция, экскурсия, практикум </a:t>
            </a:r>
            <a:r>
              <a:rPr lang="ru-RU" sz="1800" b="0" strike="noStrike" spc="-1">
                <a:solidFill>
                  <a:srgbClr val="FFFFFF"/>
                </a:solidFill>
                <a:latin typeface="Times New Roman"/>
              </a:rPr>
              <a:t>и</a:t>
            </a:r>
            <a:r>
              <a:rPr lang="ru-RU" sz="1800" b="0" strike="noStrike" spc="12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1800" b="0" strike="noStrike" spc="-1">
                <a:solidFill>
                  <a:srgbClr val="FFFFFF"/>
                </a:solidFill>
                <a:latin typeface="Times New Roman"/>
              </a:rPr>
              <a:t>др.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359" name="CustomShape 9"/>
          <p:cNvSpPr/>
          <p:nvPr/>
        </p:nvSpPr>
        <p:spPr>
          <a:xfrm>
            <a:off x="3944160" y="3018960"/>
            <a:ext cx="3574800" cy="513360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0" name="CustomShape 10"/>
          <p:cNvSpPr/>
          <p:nvPr/>
        </p:nvSpPr>
        <p:spPr>
          <a:xfrm>
            <a:off x="4075200" y="3074040"/>
            <a:ext cx="3291480" cy="2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/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1" strike="noStrike" spc="-9">
                <a:solidFill>
                  <a:srgbClr val="FFFFFF"/>
                </a:solidFill>
                <a:latin typeface="Times New Roman"/>
              </a:rPr>
              <a:t>практикум, </a:t>
            </a:r>
            <a:r>
              <a:rPr lang="ru-RU" sz="1800" b="1" strike="noStrike" spc="-4">
                <a:solidFill>
                  <a:srgbClr val="FFFFFF"/>
                </a:solidFill>
                <a:latin typeface="Times New Roman"/>
              </a:rPr>
              <a:t>собеседование </a:t>
            </a:r>
            <a:r>
              <a:rPr lang="ru-RU" sz="1800" b="1" strike="noStrike" spc="-1">
                <a:solidFill>
                  <a:srgbClr val="FFFFFF"/>
                </a:solidFill>
                <a:latin typeface="Times New Roman"/>
              </a:rPr>
              <a:t>и</a:t>
            </a:r>
            <a:r>
              <a:rPr lang="ru-RU" sz="1800" b="1" strike="noStrike" spc="-58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1800" b="1" strike="noStrike" spc="-1">
                <a:solidFill>
                  <a:srgbClr val="FFFFFF"/>
                </a:solidFill>
                <a:latin typeface="Times New Roman"/>
              </a:rPr>
              <a:t>др.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361" name="CustomShape 11"/>
          <p:cNvSpPr/>
          <p:nvPr/>
        </p:nvSpPr>
        <p:spPr>
          <a:xfrm>
            <a:off x="3505320" y="1981080"/>
            <a:ext cx="431280" cy="359640"/>
          </a:xfrm>
          <a:custGeom>
            <a:avLst/>
            <a:gdLst/>
            <a:ahLst/>
            <a:cxnLst/>
            <a:rect l="l" t="t" r="r" b="b"/>
            <a:pathLst>
              <a:path w="431800" h="360044">
                <a:moveTo>
                  <a:pt x="251713" y="0"/>
                </a:moveTo>
                <a:lnTo>
                  <a:pt x="251713" y="89915"/>
                </a:lnTo>
                <a:lnTo>
                  <a:pt x="0" y="89915"/>
                </a:lnTo>
                <a:lnTo>
                  <a:pt x="0" y="269748"/>
                </a:lnTo>
                <a:lnTo>
                  <a:pt x="251713" y="269748"/>
                </a:lnTo>
                <a:lnTo>
                  <a:pt x="251713" y="359663"/>
                </a:lnTo>
                <a:lnTo>
                  <a:pt x="431291" y="179832"/>
                </a:lnTo>
                <a:lnTo>
                  <a:pt x="25171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2" name="CustomShape 12"/>
          <p:cNvSpPr/>
          <p:nvPr/>
        </p:nvSpPr>
        <p:spPr>
          <a:xfrm>
            <a:off x="3505320" y="3124080"/>
            <a:ext cx="431280" cy="380520"/>
          </a:xfrm>
          <a:custGeom>
            <a:avLst/>
            <a:gdLst/>
            <a:ahLst/>
            <a:cxnLst/>
            <a:rect l="l" t="t" r="r" b="b"/>
            <a:pathLst>
              <a:path w="431800" h="381000">
                <a:moveTo>
                  <a:pt x="251333" y="0"/>
                </a:moveTo>
                <a:lnTo>
                  <a:pt x="251333" y="95250"/>
                </a:lnTo>
                <a:lnTo>
                  <a:pt x="0" y="95250"/>
                </a:lnTo>
                <a:lnTo>
                  <a:pt x="0" y="285750"/>
                </a:lnTo>
                <a:lnTo>
                  <a:pt x="251333" y="285750"/>
                </a:lnTo>
                <a:lnTo>
                  <a:pt x="251333" y="381000"/>
                </a:lnTo>
                <a:lnTo>
                  <a:pt x="431291" y="190500"/>
                </a:lnTo>
                <a:lnTo>
                  <a:pt x="25133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3" name="CustomShape 13"/>
          <p:cNvSpPr/>
          <p:nvPr/>
        </p:nvSpPr>
        <p:spPr>
          <a:xfrm>
            <a:off x="3429000" y="4191120"/>
            <a:ext cx="482760" cy="380520"/>
          </a:xfrm>
          <a:custGeom>
            <a:avLst/>
            <a:gdLst/>
            <a:ahLst/>
            <a:cxnLst/>
            <a:rect l="l" t="t" r="r" b="b"/>
            <a:pathLst>
              <a:path w="483235" h="381000">
                <a:moveTo>
                  <a:pt x="282066" y="0"/>
                </a:moveTo>
                <a:lnTo>
                  <a:pt x="282066" y="95250"/>
                </a:lnTo>
                <a:lnTo>
                  <a:pt x="0" y="95250"/>
                </a:lnTo>
                <a:lnTo>
                  <a:pt x="0" y="285750"/>
                </a:lnTo>
                <a:lnTo>
                  <a:pt x="282066" y="285750"/>
                </a:lnTo>
                <a:lnTo>
                  <a:pt x="282066" y="381000"/>
                </a:lnTo>
                <a:lnTo>
                  <a:pt x="483108" y="190500"/>
                </a:lnTo>
                <a:lnTo>
                  <a:pt x="28206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4" name="CustomShape 14"/>
          <p:cNvSpPr/>
          <p:nvPr/>
        </p:nvSpPr>
        <p:spPr>
          <a:xfrm>
            <a:off x="457200" y="4733640"/>
            <a:ext cx="3045240" cy="286560"/>
          </a:xfrm>
          <a:custGeom>
            <a:avLst/>
            <a:gdLst/>
            <a:ahLst/>
            <a:cxnLst/>
            <a:rect l="l" t="t" r="r" b="b"/>
            <a:pathLst>
              <a:path w="3045460" h="287020">
                <a:moveTo>
                  <a:pt x="1522476" y="0"/>
                </a:moveTo>
                <a:lnTo>
                  <a:pt x="1366811" y="739"/>
                </a:lnTo>
                <a:lnTo>
                  <a:pt x="1069737" y="6440"/>
                </a:lnTo>
                <a:lnTo>
                  <a:pt x="862419" y="14126"/>
                </a:lnTo>
                <a:lnTo>
                  <a:pt x="671244" y="24465"/>
                </a:lnTo>
                <a:lnTo>
                  <a:pt x="554039" y="32711"/>
                </a:lnTo>
                <a:lnTo>
                  <a:pt x="445922" y="41957"/>
                </a:lnTo>
                <a:lnTo>
                  <a:pt x="347659" y="52130"/>
                </a:lnTo>
                <a:lnTo>
                  <a:pt x="302461" y="57542"/>
                </a:lnTo>
                <a:lnTo>
                  <a:pt x="260014" y="63158"/>
                </a:lnTo>
                <a:lnTo>
                  <a:pt x="220413" y="68971"/>
                </a:lnTo>
                <a:lnTo>
                  <a:pt x="150132" y="81147"/>
                </a:lnTo>
                <a:lnTo>
                  <a:pt x="92383" y="93998"/>
                </a:lnTo>
                <a:lnTo>
                  <a:pt x="47931" y="107453"/>
                </a:lnTo>
                <a:lnTo>
                  <a:pt x="7860" y="128608"/>
                </a:lnTo>
                <a:lnTo>
                  <a:pt x="0" y="143255"/>
                </a:lnTo>
                <a:lnTo>
                  <a:pt x="1981" y="150628"/>
                </a:lnTo>
                <a:lnTo>
                  <a:pt x="47931" y="179058"/>
                </a:lnTo>
                <a:lnTo>
                  <a:pt x="92383" y="192513"/>
                </a:lnTo>
                <a:lnTo>
                  <a:pt x="150132" y="205364"/>
                </a:lnTo>
                <a:lnTo>
                  <a:pt x="220413" y="217540"/>
                </a:lnTo>
                <a:lnTo>
                  <a:pt x="260014" y="223353"/>
                </a:lnTo>
                <a:lnTo>
                  <a:pt x="302461" y="228969"/>
                </a:lnTo>
                <a:lnTo>
                  <a:pt x="347659" y="234381"/>
                </a:lnTo>
                <a:lnTo>
                  <a:pt x="395511" y="239579"/>
                </a:lnTo>
                <a:lnTo>
                  <a:pt x="498796" y="249297"/>
                </a:lnTo>
                <a:lnTo>
                  <a:pt x="611553" y="258052"/>
                </a:lnTo>
                <a:lnTo>
                  <a:pt x="796772" y="269222"/>
                </a:lnTo>
                <a:lnTo>
                  <a:pt x="998997" y="277819"/>
                </a:lnTo>
                <a:lnTo>
                  <a:pt x="1215643" y="283601"/>
                </a:lnTo>
                <a:lnTo>
                  <a:pt x="1522476" y="286511"/>
                </a:lnTo>
                <a:lnTo>
                  <a:pt x="1600824" y="286325"/>
                </a:lnTo>
                <a:lnTo>
                  <a:pt x="1678144" y="285772"/>
                </a:lnTo>
                <a:lnTo>
                  <a:pt x="1754340" y="284861"/>
                </a:lnTo>
                <a:lnTo>
                  <a:pt x="1975223" y="280071"/>
                </a:lnTo>
                <a:lnTo>
                  <a:pt x="2182543" y="272385"/>
                </a:lnTo>
                <a:lnTo>
                  <a:pt x="2373718" y="262046"/>
                </a:lnTo>
                <a:lnTo>
                  <a:pt x="2490923" y="253800"/>
                </a:lnTo>
                <a:lnTo>
                  <a:pt x="2599039" y="244554"/>
                </a:lnTo>
                <a:lnTo>
                  <a:pt x="2697301" y="234381"/>
                </a:lnTo>
                <a:lnTo>
                  <a:pt x="2742497" y="228969"/>
                </a:lnTo>
                <a:lnTo>
                  <a:pt x="2784944" y="223353"/>
                </a:lnTo>
                <a:lnTo>
                  <a:pt x="2824544" y="217540"/>
                </a:lnTo>
                <a:lnTo>
                  <a:pt x="2894823" y="205364"/>
                </a:lnTo>
                <a:lnTo>
                  <a:pt x="2952571" y="192513"/>
                </a:lnTo>
                <a:lnTo>
                  <a:pt x="2997022" y="179058"/>
                </a:lnTo>
                <a:lnTo>
                  <a:pt x="3037091" y="157903"/>
                </a:lnTo>
                <a:lnTo>
                  <a:pt x="3044952" y="143255"/>
                </a:lnTo>
                <a:lnTo>
                  <a:pt x="3042971" y="135883"/>
                </a:lnTo>
                <a:lnTo>
                  <a:pt x="2997022" y="107453"/>
                </a:lnTo>
                <a:lnTo>
                  <a:pt x="2952571" y="93998"/>
                </a:lnTo>
                <a:lnTo>
                  <a:pt x="2894823" y="81147"/>
                </a:lnTo>
                <a:lnTo>
                  <a:pt x="2824544" y="68971"/>
                </a:lnTo>
                <a:lnTo>
                  <a:pt x="2784944" y="63158"/>
                </a:lnTo>
                <a:lnTo>
                  <a:pt x="2742497" y="57542"/>
                </a:lnTo>
                <a:lnTo>
                  <a:pt x="2697301" y="52130"/>
                </a:lnTo>
                <a:lnTo>
                  <a:pt x="2599039" y="41957"/>
                </a:lnTo>
                <a:lnTo>
                  <a:pt x="2490923" y="32711"/>
                </a:lnTo>
                <a:lnTo>
                  <a:pt x="2373718" y="24465"/>
                </a:lnTo>
                <a:lnTo>
                  <a:pt x="2182543" y="14126"/>
                </a:lnTo>
                <a:lnTo>
                  <a:pt x="1975223" y="6440"/>
                </a:lnTo>
                <a:lnTo>
                  <a:pt x="1754340" y="1650"/>
                </a:lnTo>
                <a:lnTo>
                  <a:pt x="1678144" y="739"/>
                </a:lnTo>
                <a:lnTo>
                  <a:pt x="1600824" y="186"/>
                </a:lnTo>
                <a:lnTo>
                  <a:pt x="1522476" y="0"/>
                </a:lnTo>
                <a:close/>
              </a:path>
            </a:pathLst>
          </a:cu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5" name="CustomShape 15"/>
          <p:cNvSpPr/>
          <p:nvPr/>
        </p:nvSpPr>
        <p:spPr>
          <a:xfrm>
            <a:off x="461880" y="4012200"/>
            <a:ext cx="3045240" cy="1017000"/>
          </a:xfrm>
          <a:custGeom>
            <a:avLst/>
            <a:gdLst/>
            <a:ahLst/>
            <a:cxnLst/>
            <a:rect l="l" t="t" r="r" b="b"/>
            <a:pathLst>
              <a:path w="3045460" h="1017270">
                <a:moveTo>
                  <a:pt x="0" y="0"/>
                </a:moveTo>
                <a:lnTo>
                  <a:pt x="0" y="814577"/>
                </a:lnTo>
                <a:lnTo>
                  <a:pt x="1981" y="824991"/>
                </a:lnTo>
                <a:lnTo>
                  <a:pt x="30931" y="855358"/>
                </a:lnTo>
                <a:lnTo>
                  <a:pt x="68447" y="874749"/>
                </a:lnTo>
                <a:lnTo>
                  <a:pt x="119643" y="893337"/>
                </a:lnTo>
                <a:lnTo>
                  <a:pt x="183754" y="911023"/>
                </a:lnTo>
                <a:lnTo>
                  <a:pt x="260014" y="927703"/>
                </a:lnTo>
                <a:lnTo>
                  <a:pt x="302461" y="935635"/>
                </a:lnTo>
                <a:lnTo>
                  <a:pt x="347659" y="943277"/>
                </a:lnTo>
                <a:lnTo>
                  <a:pt x="395511" y="950617"/>
                </a:lnTo>
                <a:lnTo>
                  <a:pt x="445922" y="957643"/>
                </a:lnTo>
                <a:lnTo>
                  <a:pt x="498796" y="964341"/>
                </a:lnTo>
                <a:lnTo>
                  <a:pt x="554039" y="970699"/>
                </a:lnTo>
                <a:lnTo>
                  <a:pt x="671244" y="982344"/>
                </a:lnTo>
                <a:lnTo>
                  <a:pt x="796772" y="992476"/>
                </a:lnTo>
                <a:lnTo>
                  <a:pt x="929859" y="1000994"/>
                </a:lnTo>
                <a:lnTo>
                  <a:pt x="1069737" y="1007795"/>
                </a:lnTo>
                <a:lnTo>
                  <a:pt x="1215643" y="1012779"/>
                </a:lnTo>
                <a:lnTo>
                  <a:pt x="1366811" y="1015844"/>
                </a:lnTo>
                <a:lnTo>
                  <a:pt x="1522476" y="1016888"/>
                </a:lnTo>
                <a:lnTo>
                  <a:pt x="1600824" y="1016625"/>
                </a:lnTo>
                <a:lnTo>
                  <a:pt x="1678144" y="1015844"/>
                </a:lnTo>
                <a:lnTo>
                  <a:pt x="1829315" y="1012779"/>
                </a:lnTo>
                <a:lnTo>
                  <a:pt x="1975223" y="1007795"/>
                </a:lnTo>
                <a:lnTo>
                  <a:pt x="2115103" y="1000994"/>
                </a:lnTo>
                <a:lnTo>
                  <a:pt x="2248190" y="992476"/>
                </a:lnTo>
                <a:lnTo>
                  <a:pt x="2373718" y="982344"/>
                </a:lnTo>
                <a:lnTo>
                  <a:pt x="2490923" y="970699"/>
                </a:lnTo>
                <a:lnTo>
                  <a:pt x="2546165" y="964341"/>
                </a:lnTo>
                <a:lnTo>
                  <a:pt x="2599039" y="957643"/>
                </a:lnTo>
                <a:lnTo>
                  <a:pt x="2649449" y="950617"/>
                </a:lnTo>
                <a:lnTo>
                  <a:pt x="2697301" y="943277"/>
                </a:lnTo>
                <a:lnTo>
                  <a:pt x="2742497" y="935635"/>
                </a:lnTo>
                <a:lnTo>
                  <a:pt x="2784944" y="927703"/>
                </a:lnTo>
                <a:lnTo>
                  <a:pt x="2824544" y="919495"/>
                </a:lnTo>
                <a:lnTo>
                  <a:pt x="2894823" y="902299"/>
                </a:lnTo>
                <a:lnTo>
                  <a:pt x="2952571" y="884150"/>
                </a:lnTo>
                <a:lnTo>
                  <a:pt x="2997022" y="865147"/>
                </a:lnTo>
                <a:lnTo>
                  <a:pt x="3037091" y="835267"/>
                </a:lnTo>
                <a:lnTo>
                  <a:pt x="3044952" y="814577"/>
                </a:lnTo>
                <a:lnTo>
                  <a:pt x="3044952" y="202437"/>
                </a:lnTo>
                <a:lnTo>
                  <a:pt x="1522476" y="202437"/>
                </a:lnTo>
                <a:lnTo>
                  <a:pt x="1366811" y="201392"/>
                </a:lnTo>
                <a:lnTo>
                  <a:pt x="1215643" y="198323"/>
                </a:lnTo>
                <a:lnTo>
                  <a:pt x="1069737" y="193333"/>
                </a:lnTo>
                <a:lnTo>
                  <a:pt x="929859" y="186523"/>
                </a:lnTo>
                <a:lnTo>
                  <a:pt x="796772" y="177996"/>
                </a:lnTo>
                <a:lnTo>
                  <a:pt x="671244" y="167853"/>
                </a:lnTo>
                <a:lnTo>
                  <a:pt x="554039" y="156196"/>
                </a:lnTo>
                <a:lnTo>
                  <a:pt x="498796" y="149833"/>
                </a:lnTo>
                <a:lnTo>
                  <a:pt x="445922" y="143129"/>
                </a:lnTo>
                <a:lnTo>
                  <a:pt x="395511" y="136097"/>
                </a:lnTo>
                <a:lnTo>
                  <a:pt x="347659" y="128751"/>
                </a:lnTo>
                <a:lnTo>
                  <a:pt x="302461" y="121103"/>
                </a:lnTo>
                <a:lnTo>
                  <a:pt x="260014" y="113165"/>
                </a:lnTo>
                <a:lnTo>
                  <a:pt x="220413" y="104952"/>
                </a:lnTo>
                <a:lnTo>
                  <a:pt x="150132" y="87746"/>
                </a:lnTo>
                <a:lnTo>
                  <a:pt x="92383" y="69587"/>
                </a:lnTo>
                <a:lnTo>
                  <a:pt x="47931" y="50577"/>
                </a:lnTo>
                <a:lnTo>
                  <a:pt x="7860" y="20690"/>
                </a:lnTo>
                <a:lnTo>
                  <a:pt x="1981" y="10413"/>
                </a:lnTo>
                <a:lnTo>
                  <a:pt x="0" y="0"/>
                </a:lnTo>
                <a:close/>
                <a:moveTo>
                  <a:pt x="3044952" y="0"/>
                </a:moveTo>
                <a:lnTo>
                  <a:pt x="3014021" y="40785"/>
                </a:lnTo>
                <a:lnTo>
                  <a:pt x="2976506" y="60182"/>
                </a:lnTo>
                <a:lnTo>
                  <a:pt x="2925312" y="78779"/>
                </a:lnTo>
                <a:lnTo>
                  <a:pt x="2861202" y="96474"/>
                </a:lnTo>
                <a:lnTo>
                  <a:pt x="2784944" y="113165"/>
                </a:lnTo>
                <a:lnTo>
                  <a:pt x="2742497" y="121103"/>
                </a:lnTo>
                <a:lnTo>
                  <a:pt x="2697301" y="128751"/>
                </a:lnTo>
                <a:lnTo>
                  <a:pt x="2649449" y="136097"/>
                </a:lnTo>
                <a:lnTo>
                  <a:pt x="2599039" y="143129"/>
                </a:lnTo>
                <a:lnTo>
                  <a:pt x="2546165" y="149833"/>
                </a:lnTo>
                <a:lnTo>
                  <a:pt x="2490923" y="156196"/>
                </a:lnTo>
                <a:lnTo>
                  <a:pt x="2373718" y="167853"/>
                </a:lnTo>
                <a:lnTo>
                  <a:pt x="2248190" y="177996"/>
                </a:lnTo>
                <a:lnTo>
                  <a:pt x="2115103" y="186523"/>
                </a:lnTo>
                <a:lnTo>
                  <a:pt x="1975223" y="193333"/>
                </a:lnTo>
                <a:lnTo>
                  <a:pt x="1829315" y="198323"/>
                </a:lnTo>
                <a:lnTo>
                  <a:pt x="1678144" y="201392"/>
                </a:lnTo>
                <a:lnTo>
                  <a:pt x="1600824" y="202174"/>
                </a:lnTo>
                <a:lnTo>
                  <a:pt x="1522476" y="202437"/>
                </a:lnTo>
                <a:lnTo>
                  <a:pt x="3044952" y="202437"/>
                </a:lnTo>
                <a:lnTo>
                  <a:pt x="3044952" y="0"/>
                </a:lnTo>
                <a:close/>
              </a:path>
            </a:pathLst>
          </a:custGeom>
          <a:solidFill>
            <a:srgbClr val="008080">
              <a:alpha val="51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6" name="CustomShape 16"/>
          <p:cNvSpPr/>
          <p:nvPr/>
        </p:nvSpPr>
        <p:spPr>
          <a:xfrm>
            <a:off x="461880" y="3809880"/>
            <a:ext cx="3045240" cy="404640"/>
          </a:xfrm>
          <a:custGeom>
            <a:avLst/>
            <a:gdLst/>
            <a:ahLst/>
            <a:cxnLst/>
            <a:rect l="l" t="t" r="r" b="b"/>
            <a:pathLst>
              <a:path w="3045460" h="405129">
                <a:moveTo>
                  <a:pt x="1522476" y="0"/>
                </a:moveTo>
                <a:lnTo>
                  <a:pt x="1366811" y="1044"/>
                </a:lnTo>
                <a:lnTo>
                  <a:pt x="1215643" y="4109"/>
                </a:lnTo>
                <a:lnTo>
                  <a:pt x="1069737" y="9093"/>
                </a:lnTo>
                <a:lnTo>
                  <a:pt x="929859" y="15894"/>
                </a:lnTo>
                <a:lnTo>
                  <a:pt x="796772" y="24412"/>
                </a:lnTo>
                <a:lnTo>
                  <a:pt x="671244" y="34544"/>
                </a:lnTo>
                <a:lnTo>
                  <a:pt x="554039" y="46189"/>
                </a:lnTo>
                <a:lnTo>
                  <a:pt x="498796" y="52547"/>
                </a:lnTo>
                <a:lnTo>
                  <a:pt x="445922" y="59245"/>
                </a:lnTo>
                <a:lnTo>
                  <a:pt x="395511" y="66271"/>
                </a:lnTo>
                <a:lnTo>
                  <a:pt x="347659" y="73611"/>
                </a:lnTo>
                <a:lnTo>
                  <a:pt x="302461" y="81253"/>
                </a:lnTo>
                <a:lnTo>
                  <a:pt x="260014" y="89185"/>
                </a:lnTo>
                <a:lnTo>
                  <a:pt x="220413" y="97393"/>
                </a:lnTo>
                <a:lnTo>
                  <a:pt x="150132" y="114589"/>
                </a:lnTo>
                <a:lnTo>
                  <a:pt x="92383" y="132738"/>
                </a:lnTo>
                <a:lnTo>
                  <a:pt x="47931" y="151741"/>
                </a:lnTo>
                <a:lnTo>
                  <a:pt x="7860" y="181621"/>
                </a:lnTo>
                <a:lnTo>
                  <a:pt x="0" y="202311"/>
                </a:lnTo>
                <a:lnTo>
                  <a:pt x="1981" y="212724"/>
                </a:lnTo>
                <a:lnTo>
                  <a:pt x="30931" y="243096"/>
                </a:lnTo>
                <a:lnTo>
                  <a:pt x="68447" y="262493"/>
                </a:lnTo>
                <a:lnTo>
                  <a:pt x="119643" y="281090"/>
                </a:lnTo>
                <a:lnTo>
                  <a:pt x="183754" y="298785"/>
                </a:lnTo>
                <a:lnTo>
                  <a:pt x="260014" y="315476"/>
                </a:lnTo>
                <a:lnTo>
                  <a:pt x="302461" y="323414"/>
                </a:lnTo>
                <a:lnTo>
                  <a:pt x="347659" y="331062"/>
                </a:lnTo>
                <a:lnTo>
                  <a:pt x="395511" y="338408"/>
                </a:lnTo>
                <a:lnTo>
                  <a:pt x="445922" y="345440"/>
                </a:lnTo>
                <a:lnTo>
                  <a:pt x="498796" y="352144"/>
                </a:lnTo>
                <a:lnTo>
                  <a:pt x="554039" y="358507"/>
                </a:lnTo>
                <a:lnTo>
                  <a:pt x="671244" y="370164"/>
                </a:lnTo>
                <a:lnTo>
                  <a:pt x="796772" y="380307"/>
                </a:lnTo>
                <a:lnTo>
                  <a:pt x="929859" y="388834"/>
                </a:lnTo>
                <a:lnTo>
                  <a:pt x="1069737" y="395644"/>
                </a:lnTo>
                <a:lnTo>
                  <a:pt x="1215643" y="400634"/>
                </a:lnTo>
                <a:lnTo>
                  <a:pt x="1366811" y="403703"/>
                </a:lnTo>
                <a:lnTo>
                  <a:pt x="1444129" y="404485"/>
                </a:lnTo>
                <a:lnTo>
                  <a:pt x="1522476" y="404749"/>
                </a:lnTo>
                <a:lnTo>
                  <a:pt x="1678144" y="403703"/>
                </a:lnTo>
                <a:lnTo>
                  <a:pt x="1829315" y="400634"/>
                </a:lnTo>
                <a:lnTo>
                  <a:pt x="1975223" y="395644"/>
                </a:lnTo>
                <a:lnTo>
                  <a:pt x="2115103" y="388834"/>
                </a:lnTo>
                <a:lnTo>
                  <a:pt x="2248190" y="380307"/>
                </a:lnTo>
                <a:lnTo>
                  <a:pt x="2373718" y="370164"/>
                </a:lnTo>
                <a:lnTo>
                  <a:pt x="2490923" y="358507"/>
                </a:lnTo>
                <a:lnTo>
                  <a:pt x="2546165" y="352144"/>
                </a:lnTo>
                <a:lnTo>
                  <a:pt x="2599039" y="345440"/>
                </a:lnTo>
                <a:lnTo>
                  <a:pt x="2649449" y="338408"/>
                </a:lnTo>
                <a:lnTo>
                  <a:pt x="2697301" y="331062"/>
                </a:lnTo>
                <a:lnTo>
                  <a:pt x="2742497" y="323414"/>
                </a:lnTo>
                <a:lnTo>
                  <a:pt x="2784944" y="315476"/>
                </a:lnTo>
                <a:lnTo>
                  <a:pt x="2824544" y="307263"/>
                </a:lnTo>
                <a:lnTo>
                  <a:pt x="2894823" y="290057"/>
                </a:lnTo>
                <a:lnTo>
                  <a:pt x="2952571" y="271898"/>
                </a:lnTo>
                <a:lnTo>
                  <a:pt x="2997022" y="252888"/>
                </a:lnTo>
                <a:lnTo>
                  <a:pt x="3037091" y="223001"/>
                </a:lnTo>
                <a:lnTo>
                  <a:pt x="3044952" y="202311"/>
                </a:lnTo>
                <a:lnTo>
                  <a:pt x="3042971" y="191897"/>
                </a:lnTo>
                <a:lnTo>
                  <a:pt x="3014021" y="161530"/>
                </a:lnTo>
                <a:lnTo>
                  <a:pt x="2976506" y="142139"/>
                </a:lnTo>
                <a:lnTo>
                  <a:pt x="2925312" y="123551"/>
                </a:lnTo>
                <a:lnTo>
                  <a:pt x="2861202" y="105865"/>
                </a:lnTo>
                <a:lnTo>
                  <a:pt x="2784944" y="89185"/>
                </a:lnTo>
                <a:lnTo>
                  <a:pt x="2742497" y="81253"/>
                </a:lnTo>
                <a:lnTo>
                  <a:pt x="2697301" y="73611"/>
                </a:lnTo>
                <a:lnTo>
                  <a:pt x="2649449" y="66271"/>
                </a:lnTo>
                <a:lnTo>
                  <a:pt x="2599039" y="59245"/>
                </a:lnTo>
                <a:lnTo>
                  <a:pt x="2546165" y="52547"/>
                </a:lnTo>
                <a:lnTo>
                  <a:pt x="2490923" y="46189"/>
                </a:lnTo>
                <a:lnTo>
                  <a:pt x="2373718" y="34544"/>
                </a:lnTo>
                <a:lnTo>
                  <a:pt x="2248190" y="24412"/>
                </a:lnTo>
                <a:lnTo>
                  <a:pt x="2115103" y="15894"/>
                </a:lnTo>
                <a:lnTo>
                  <a:pt x="1975223" y="9093"/>
                </a:lnTo>
                <a:lnTo>
                  <a:pt x="1829315" y="4109"/>
                </a:lnTo>
                <a:lnTo>
                  <a:pt x="1678144" y="1044"/>
                </a:lnTo>
                <a:lnTo>
                  <a:pt x="1600824" y="263"/>
                </a:lnTo>
                <a:lnTo>
                  <a:pt x="1522476" y="0"/>
                </a:lnTo>
                <a:close/>
              </a:path>
            </a:pathLst>
          </a:custGeom>
          <a:solidFill>
            <a:srgbClr val="66B3B3">
              <a:alpha val="51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7" name="CustomShape 17"/>
          <p:cNvSpPr/>
          <p:nvPr/>
        </p:nvSpPr>
        <p:spPr>
          <a:xfrm>
            <a:off x="457200" y="3598200"/>
            <a:ext cx="3045240" cy="313920"/>
          </a:xfrm>
          <a:custGeom>
            <a:avLst/>
            <a:gdLst/>
            <a:ahLst/>
            <a:cxnLst/>
            <a:rect l="l" t="t" r="r" b="b"/>
            <a:pathLst>
              <a:path w="3045460" h="314325">
                <a:moveTo>
                  <a:pt x="1522476" y="0"/>
                </a:moveTo>
                <a:lnTo>
                  <a:pt x="1366811" y="809"/>
                </a:lnTo>
                <a:lnTo>
                  <a:pt x="1141985" y="4938"/>
                </a:lnTo>
                <a:lnTo>
                  <a:pt x="929859" y="12328"/>
                </a:lnTo>
                <a:lnTo>
                  <a:pt x="733016" y="22714"/>
                </a:lnTo>
                <a:lnTo>
                  <a:pt x="611553" y="31170"/>
                </a:lnTo>
                <a:lnTo>
                  <a:pt x="498796" y="40761"/>
                </a:lnTo>
                <a:lnTo>
                  <a:pt x="395511" y="51408"/>
                </a:lnTo>
                <a:lnTo>
                  <a:pt x="347659" y="57103"/>
                </a:lnTo>
                <a:lnTo>
                  <a:pt x="302461" y="63032"/>
                </a:lnTo>
                <a:lnTo>
                  <a:pt x="260014" y="69186"/>
                </a:lnTo>
                <a:lnTo>
                  <a:pt x="220413" y="75555"/>
                </a:lnTo>
                <a:lnTo>
                  <a:pt x="150132" y="88897"/>
                </a:lnTo>
                <a:lnTo>
                  <a:pt x="92383" y="102980"/>
                </a:lnTo>
                <a:lnTo>
                  <a:pt x="47931" y="117726"/>
                </a:lnTo>
                <a:lnTo>
                  <a:pt x="7860" y="140914"/>
                </a:lnTo>
                <a:lnTo>
                  <a:pt x="0" y="156972"/>
                </a:lnTo>
                <a:lnTo>
                  <a:pt x="1981" y="165053"/>
                </a:lnTo>
                <a:lnTo>
                  <a:pt x="47931" y="196217"/>
                </a:lnTo>
                <a:lnTo>
                  <a:pt x="92383" y="210963"/>
                </a:lnTo>
                <a:lnTo>
                  <a:pt x="150132" y="225046"/>
                </a:lnTo>
                <a:lnTo>
                  <a:pt x="220413" y="238388"/>
                </a:lnTo>
                <a:lnTo>
                  <a:pt x="260014" y="244757"/>
                </a:lnTo>
                <a:lnTo>
                  <a:pt x="302461" y="250911"/>
                </a:lnTo>
                <a:lnTo>
                  <a:pt x="347659" y="256840"/>
                </a:lnTo>
                <a:lnTo>
                  <a:pt x="395511" y="262535"/>
                </a:lnTo>
                <a:lnTo>
                  <a:pt x="498796" y="273182"/>
                </a:lnTo>
                <a:lnTo>
                  <a:pt x="611553" y="282773"/>
                </a:lnTo>
                <a:lnTo>
                  <a:pt x="733016" y="291229"/>
                </a:lnTo>
                <a:lnTo>
                  <a:pt x="862419" y="298473"/>
                </a:lnTo>
                <a:lnTo>
                  <a:pt x="1069737" y="306890"/>
                </a:lnTo>
                <a:lnTo>
                  <a:pt x="1290617" y="312136"/>
                </a:lnTo>
                <a:lnTo>
                  <a:pt x="1522476" y="313944"/>
                </a:lnTo>
                <a:lnTo>
                  <a:pt x="1600824" y="313739"/>
                </a:lnTo>
                <a:lnTo>
                  <a:pt x="1678144" y="313134"/>
                </a:lnTo>
                <a:lnTo>
                  <a:pt x="1902975" y="309005"/>
                </a:lnTo>
                <a:lnTo>
                  <a:pt x="2115103" y="301615"/>
                </a:lnTo>
                <a:lnTo>
                  <a:pt x="2311947" y="291229"/>
                </a:lnTo>
                <a:lnTo>
                  <a:pt x="2433409" y="282773"/>
                </a:lnTo>
                <a:lnTo>
                  <a:pt x="2546165" y="273182"/>
                </a:lnTo>
                <a:lnTo>
                  <a:pt x="2649449" y="262535"/>
                </a:lnTo>
                <a:lnTo>
                  <a:pt x="2697301" y="256840"/>
                </a:lnTo>
                <a:lnTo>
                  <a:pt x="2742497" y="250911"/>
                </a:lnTo>
                <a:lnTo>
                  <a:pt x="2784944" y="244757"/>
                </a:lnTo>
                <a:lnTo>
                  <a:pt x="2824544" y="238388"/>
                </a:lnTo>
                <a:lnTo>
                  <a:pt x="2894823" y="225046"/>
                </a:lnTo>
                <a:lnTo>
                  <a:pt x="2952571" y="210963"/>
                </a:lnTo>
                <a:lnTo>
                  <a:pt x="2997022" y="196217"/>
                </a:lnTo>
                <a:lnTo>
                  <a:pt x="3037091" y="173029"/>
                </a:lnTo>
                <a:lnTo>
                  <a:pt x="3044952" y="156972"/>
                </a:lnTo>
                <a:lnTo>
                  <a:pt x="3042971" y="148890"/>
                </a:lnTo>
                <a:lnTo>
                  <a:pt x="2997022" y="117726"/>
                </a:lnTo>
                <a:lnTo>
                  <a:pt x="2952571" y="102980"/>
                </a:lnTo>
                <a:lnTo>
                  <a:pt x="2894823" y="88897"/>
                </a:lnTo>
                <a:lnTo>
                  <a:pt x="2824544" y="75555"/>
                </a:lnTo>
                <a:lnTo>
                  <a:pt x="2784944" y="69186"/>
                </a:lnTo>
                <a:lnTo>
                  <a:pt x="2742497" y="63032"/>
                </a:lnTo>
                <a:lnTo>
                  <a:pt x="2697301" y="57103"/>
                </a:lnTo>
                <a:lnTo>
                  <a:pt x="2649449" y="51408"/>
                </a:lnTo>
                <a:lnTo>
                  <a:pt x="2546165" y="40761"/>
                </a:lnTo>
                <a:lnTo>
                  <a:pt x="2433409" y="31170"/>
                </a:lnTo>
                <a:lnTo>
                  <a:pt x="2311947" y="22714"/>
                </a:lnTo>
                <a:lnTo>
                  <a:pt x="2115103" y="12328"/>
                </a:lnTo>
                <a:lnTo>
                  <a:pt x="1902975" y="4938"/>
                </a:lnTo>
                <a:lnTo>
                  <a:pt x="1754340" y="1807"/>
                </a:lnTo>
                <a:lnTo>
                  <a:pt x="1678144" y="809"/>
                </a:lnTo>
                <a:lnTo>
                  <a:pt x="1600824" y="204"/>
                </a:lnTo>
                <a:lnTo>
                  <a:pt x="1522476" y="0"/>
                </a:lnTo>
                <a:close/>
              </a:path>
            </a:pathLst>
          </a:custGeom>
          <a:solidFill>
            <a:srgbClr val="CC99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8" name="CustomShape 18"/>
          <p:cNvSpPr/>
          <p:nvPr/>
        </p:nvSpPr>
        <p:spPr>
          <a:xfrm>
            <a:off x="461880" y="2811600"/>
            <a:ext cx="3045240" cy="1109520"/>
          </a:xfrm>
          <a:custGeom>
            <a:avLst/>
            <a:gdLst/>
            <a:ahLst/>
            <a:cxnLst/>
            <a:rect l="l" t="t" r="r" b="b"/>
            <a:pathLst>
              <a:path w="3045460" h="1109979">
                <a:moveTo>
                  <a:pt x="0" y="0"/>
                </a:moveTo>
                <a:lnTo>
                  <a:pt x="0" y="888746"/>
                </a:lnTo>
                <a:lnTo>
                  <a:pt x="1863" y="899764"/>
                </a:lnTo>
                <a:lnTo>
                  <a:pt x="29114" y="931932"/>
                </a:lnTo>
                <a:lnTo>
                  <a:pt x="64460" y="952511"/>
                </a:lnTo>
                <a:lnTo>
                  <a:pt x="112734" y="972280"/>
                </a:lnTo>
                <a:lnTo>
                  <a:pt x="173240" y="991136"/>
                </a:lnTo>
                <a:lnTo>
                  <a:pt x="245279" y="1008979"/>
                </a:lnTo>
                <a:lnTo>
                  <a:pt x="285406" y="1017488"/>
                </a:lnTo>
                <a:lnTo>
                  <a:pt x="328154" y="1025706"/>
                </a:lnTo>
                <a:lnTo>
                  <a:pt x="373437" y="1033619"/>
                </a:lnTo>
                <a:lnTo>
                  <a:pt x="421167" y="1041216"/>
                </a:lnTo>
                <a:lnTo>
                  <a:pt x="471256" y="1048484"/>
                </a:lnTo>
                <a:lnTo>
                  <a:pt x="523619" y="1055409"/>
                </a:lnTo>
                <a:lnTo>
                  <a:pt x="578167" y="1061979"/>
                </a:lnTo>
                <a:lnTo>
                  <a:pt x="634813" y="1068182"/>
                </a:lnTo>
                <a:lnTo>
                  <a:pt x="754052" y="1079434"/>
                </a:lnTo>
                <a:lnTo>
                  <a:pt x="880637" y="1089063"/>
                </a:lnTo>
                <a:lnTo>
                  <a:pt x="1013872" y="1096969"/>
                </a:lnTo>
                <a:lnTo>
                  <a:pt x="1153057" y="1103049"/>
                </a:lnTo>
                <a:lnTo>
                  <a:pt x="1297495" y="1107203"/>
                </a:lnTo>
                <a:lnTo>
                  <a:pt x="1371466" y="1108525"/>
                </a:lnTo>
                <a:lnTo>
                  <a:pt x="1446488" y="1109328"/>
                </a:lnTo>
                <a:lnTo>
                  <a:pt x="1522476" y="1109599"/>
                </a:lnTo>
                <a:lnTo>
                  <a:pt x="1673489" y="1108525"/>
                </a:lnTo>
                <a:lnTo>
                  <a:pt x="1820295" y="1105373"/>
                </a:lnTo>
                <a:lnTo>
                  <a:pt x="1962196" y="1100243"/>
                </a:lnTo>
                <a:lnTo>
                  <a:pt x="2098495" y="1093238"/>
                </a:lnTo>
                <a:lnTo>
                  <a:pt x="2228492" y="1084458"/>
                </a:lnTo>
                <a:lnTo>
                  <a:pt x="2351491" y="1074004"/>
                </a:lnTo>
                <a:lnTo>
                  <a:pt x="2410149" y="1068182"/>
                </a:lnTo>
                <a:lnTo>
                  <a:pt x="2466795" y="1061979"/>
                </a:lnTo>
                <a:lnTo>
                  <a:pt x="2521342" y="1055409"/>
                </a:lnTo>
                <a:lnTo>
                  <a:pt x="2573704" y="1048484"/>
                </a:lnTo>
                <a:lnTo>
                  <a:pt x="2623794" y="1041216"/>
                </a:lnTo>
                <a:lnTo>
                  <a:pt x="2671523" y="1033619"/>
                </a:lnTo>
                <a:lnTo>
                  <a:pt x="2716805" y="1025706"/>
                </a:lnTo>
                <a:lnTo>
                  <a:pt x="2759552" y="1017488"/>
                </a:lnTo>
                <a:lnTo>
                  <a:pt x="2799678" y="1008979"/>
                </a:lnTo>
                <a:lnTo>
                  <a:pt x="2837095" y="1000190"/>
                </a:lnTo>
                <a:lnTo>
                  <a:pt x="2903453" y="981828"/>
                </a:lnTo>
                <a:lnTo>
                  <a:pt x="2957929" y="962503"/>
                </a:lnTo>
                <a:lnTo>
                  <a:pt x="2999826" y="942316"/>
                </a:lnTo>
                <a:lnTo>
                  <a:pt x="3037557" y="910643"/>
                </a:lnTo>
                <a:lnTo>
                  <a:pt x="3044952" y="888746"/>
                </a:lnTo>
                <a:lnTo>
                  <a:pt x="3044952" y="220852"/>
                </a:lnTo>
                <a:lnTo>
                  <a:pt x="1522476" y="220852"/>
                </a:lnTo>
                <a:lnTo>
                  <a:pt x="1371466" y="219779"/>
                </a:lnTo>
                <a:lnTo>
                  <a:pt x="1224663" y="216627"/>
                </a:lnTo>
                <a:lnTo>
                  <a:pt x="1082764" y="211497"/>
                </a:lnTo>
                <a:lnTo>
                  <a:pt x="946467" y="204492"/>
                </a:lnTo>
                <a:lnTo>
                  <a:pt x="816470" y="195712"/>
                </a:lnTo>
                <a:lnTo>
                  <a:pt x="693471" y="185258"/>
                </a:lnTo>
                <a:lnTo>
                  <a:pt x="634813" y="179436"/>
                </a:lnTo>
                <a:lnTo>
                  <a:pt x="578167" y="173233"/>
                </a:lnTo>
                <a:lnTo>
                  <a:pt x="523619" y="166663"/>
                </a:lnTo>
                <a:lnTo>
                  <a:pt x="471256" y="159738"/>
                </a:lnTo>
                <a:lnTo>
                  <a:pt x="421167" y="152470"/>
                </a:lnTo>
                <a:lnTo>
                  <a:pt x="373437" y="144873"/>
                </a:lnTo>
                <a:lnTo>
                  <a:pt x="328154" y="136960"/>
                </a:lnTo>
                <a:lnTo>
                  <a:pt x="285406" y="128742"/>
                </a:lnTo>
                <a:lnTo>
                  <a:pt x="245279" y="120233"/>
                </a:lnTo>
                <a:lnTo>
                  <a:pt x="207862" y="111444"/>
                </a:lnTo>
                <a:lnTo>
                  <a:pt x="141502" y="93082"/>
                </a:lnTo>
                <a:lnTo>
                  <a:pt x="87024" y="73757"/>
                </a:lnTo>
                <a:lnTo>
                  <a:pt x="45127" y="53570"/>
                </a:lnTo>
                <a:lnTo>
                  <a:pt x="7394" y="21897"/>
                </a:lnTo>
                <a:lnTo>
                  <a:pt x="1863" y="11018"/>
                </a:lnTo>
                <a:lnTo>
                  <a:pt x="0" y="0"/>
                </a:lnTo>
                <a:close/>
                <a:moveTo>
                  <a:pt x="3044952" y="0"/>
                </a:moveTo>
                <a:lnTo>
                  <a:pt x="3015838" y="43186"/>
                </a:lnTo>
                <a:lnTo>
                  <a:pt x="2980494" y="63765"/>
                </a:lnTo>
                <a:lnTo>
                  <a:pt x="2932220" y="83534"/>
                </a:lnTo>
                <a:lnTo>
                  <a:pt x="2871716" y="102390"/>
                </a:lnTo>
                <a:lnTo>
                  <a:pt x="2799678" y="120233"/>
                </a:lnTo>
                <a:lnTo>
                  <a:pt x="2759552" y="128742"/>
                </a:lnTo>
                <a:lnTo>
                  <a:pt x="2716805" y="136960"/>
                </a:lnTo>
                <a:lnTo>
                  <a:pt x="2671523" y="144873"/>
                </a:lnTo>
                <a:lnTo>
                  <a:pt x="2623794" y="152470"/>
                </a:lnTo>
                <a:lnTo>
                  <a:pt x="2573704" y="159738"/>
                </a:lnTo>
                <a:lnTo>
                  <a:pt x="2521342" y="166663"/>
                </a:lnTo>
                <a:lnTo>
                  <a:pt x="2466795" y="173233"/>
                </a:lnTo>
                <a:lnTo>
                  <a:pt x="2410149" y="179436"/>
                </a:lnTo>
                <a:lnTo>
                  <a:pt x="2351491" y="185258"/>
                </a:lnTo>
                <a:lnTo>
                  <a:pt x="2228492" y="195712"/>
                </a:lnTo>
                <a:lnTo>
                  <a:pt x="2098495" y="204492"/>
                </a:lnTo>
                <a:lnTo>
                  <a:pt x="1962196" y="211497"/>
                </a:lnTo>
                <a:lnTo>
                  <a:pt x="1820295" y="216627"/>
                </a:lnTo>
                <a:lnTo>
                  <a:pt x="1673489" y="219779"/>
                </a:lnTo>
                <a:lnTo>
                  <a:pt x="1598465" y="220582"/>
                </a:lnTo>
                <a:lnTo>
                  <a:pt x="1522476" y="220852"/>
                </a:lnTo>
                <a:lnTo>
                  <a:pt x="3044952" y="220852"/>
                </a:lnTo>
                <a:lnTo>
                  <a:pt x="3044952" y="0"/>
                </a:lnTo>
                <a:close/>
              </a:path>
            </a:pathLst>
          </a:custGeom>
          <a:solidFill>
            <a:srgbClr val="CC9900">
              <a:alpha val="51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9" name="CustomShape 19"/>
          <p:cNvSpPr/>
          <p:nvPr/>
        </p:nvSpPr>
        <p:spPr>
          <a:xfrm>
            <a:off x="461880" y="2590920"/>
            <a:ext cx="3045240" cy="441720"/>
          </a:xfrm>
          <a:custGeom>
            <a:avLst/>
            <a:gdLst/>
            <a:ahLst/>
            <a:cxnLst/>
            <a:rect l="l" t="t" r="r" b="b"/>
            <a:pathLst>
              <a:path w="3045460" h="441960">
                <a:moveTo>
                  <a:pt x="1522476" y="0"/>
                </a:moveTo>
                <a:lnTo>
                  <a:pt x="1446488" y="270"/>
                </a:lnTo>
                <a:lnTo>
                  <a:pt x="1371466" y="1073"/>
                </a:lnTo>
                <a:lnTo>
                  <a:pt x="1297495" y="2395"/>
                </a:lnTo>
                <a:lnTo>
                  <a:pt x="1153057" y="6549"/>
                </a:lnTo>
                <a:lnTo>
                  <a:pt x="1013872" y="12629"/>
                </a:lnTo>
                <a:lnTo>
                  <a:pt x="880637" y="20535"/>
                </a:lnTo>
                <a:lnTo>
                  <a:pt x="754052" y="30164"/>
                </a:lnTo>
                <a:lnTo>
                  <a:pt x="634813" y="41416"/>
                </a:lnTo>
                <a:lnTo>
                  <a:pt x="578167" y="47619"/>
                </a:lnTo>
                <a:lnTo>
                  <a:pt x="523619" y="54189"/>
                </a:lnTo>
                <a:lnTo>
                  <a:pt x="471256" y="61114"/>
                </a:lnTo>
                <a:lnTo>
                  <a:pt x="421167" y="68382"/>
                </a:lnTo>
                <a:lnTo>
                  <a:pt x="373437" y="75979"/>
                </a:lnTo>
                <a:lnTo>
                  <a:pt x="328154" y="83892"/>
                </a:lnTo>
                <a:lnTo>
                  <a:pt x="285406" y="92110"/>
                </a:lnTo>
                <a:lnTo>
                  <a:pt x="245279" y="100619"/>
                </a:lnTo>
                <a:lnTo>
                  <a:pt x="207862" y="109408"/>
                </a:lnTo>
                <a:lnTo>
                  <a:pt x="141502" y="127770"/>
                </a:lnTo>
                <a:lnTo>
                  <a:pt x="87024" y="147095"/>
                </a:lnTo>
                <a:lnTo>
                  <a:pt x="45127" y="167282"/>
                </a:lnTo>
                <a:lnTo>
                  <a:pt x="7394" y="198955"/>
                </a:lnTo>
                <a:lnTo>
                  <a:pt x="0" y="220852"/>
                </a:lnTo>
                <a:lnTo>
                  <a:pt x="1863" y="231871"/>
                </a:lnTo>
                <a:lnTo>
                  <a:pt x="29114" y="264039"/>
                </a:lnTo>
                <a:lnTo>
                  <a:pt x="64460" y="284618"/>
                </a:lnTo>
                <a:lnTo>
                  <a:pt x="112734" y="304387"/>
                </a:lnTo>
                <a:lnTo>
                  <a:pt x="173240" y="323243"/>
                </a:lnTo>
                <a:lnTo>
                  <a:pt x="245279" y="341086"/>
                </a:lnTo>
                <a:lnTo>
                  <a:pt x="285406" y="349595"/>
                </a:lnTo>
                <a:lnTo>
                  <a:pt x="328154" y="357813"/>
                </a:lnTo>
                <a:lnTo>
                  <a:pt x="373437" y="365726"/>
                </a:lnTo>
                <a:lnTo>
                  <a:pt x="421167" y="373323"/>
                </a:lnTo>
                <a:lnTo>
                  <a:pt x="471256" y="380591"/>
                </a:lnTo>
                <a:lnTo>
                  <a:pt x="523619" y="387516"/>
                </a:lnTo>
                <a:lnTo>
                  <a:pt x="578167" y="394086"/>
                </a:lnTo>
                <a:lnTo>
                  <a:pt x="634813" y="400289"/>
                </a:lnTo>
                <a:lnTo>
                  <a:pt x="693471" y="406111"/>
                </a:lnTo>
                <a:lnTo>
                  <a:pt x="816470" y="416565"/>
                </a:lnTo>
                <a:lnTo>
                  <a:pt x="946467" y="425345"/>
                </a:lnTo>
                <a:lnTo>
                  <a:pt x="1082764" y="432350"/>
                </a:lnTo>
                <a:lnTo>
                  <a:pt x="1224663" y="437480"/>
                </a:lnTo>
                <a:lnTo>
                  <a:pt x="1371466" y="440632"/>
                </a:lnTo>
                <a:lnTo>
                  <a:pt x="1446488" y="441435"/>
                </a:lnTo>
                <a:lnTo>
                  <a:pt x="1522476" y="441705"/>
                </a:lnTo>
                <a:lnTo>
                  <a:pt x="1673489" y="440632"/>
                </a:lnTo>
                <a:lnTo>
                  <a:pt x="1820295" y="437480"/>
                </a:lnTo>
                <a:lnTo>
                  <a:pt x="1962196" y="432350"/>
                </a:lnTo>
                <a:lnTo>
                  <a:pt x="2098495" y="425345"/>
                </a:lnTo>
                <a:lnTo>
                  <a:pt x="2228492" y="416565"/>
                </a:lnTo>
                <a:lnTo>
                  <a:pt x="2351491" y="406111"/>
                </a:lnTo>
                <a:lnTo>
                  <a:pt x="2410149" y="400289"/>
                </a:lnTo>
                <a:lnTo>
                  <a:pt x="2466795" y="394086"/>
                </a:lnTo>
                <a:lnTo>
                  <a:pt x="2521342" y="387516"/>
                </a:lnTo>
                <a:lnTo>
                  <a:pt x="2573704" y="380591"/>
                </a:lnTo>
                <a:lnTo>
                  <a:pt x="2623794" y="373323"/>
                </a:lnTo>
                <a:lnTo>
                  <a:pt x="2671523" y="365726"/>
                </a:lnTo>
                <a:lnTo>
                  <a:pt x="2716805" y="357813"/>
                </a:lnTo>
                <a:lnTo>
                  <a:pt x="2759552" y="349595"/>
                </a:lnTo>
                <a:lnTo>
                  <a:pt x="2799678" y="341086"/>
                </a:lnTo>
                <a:lnTo>
                  <a:pt x="2837095" y="332297"/>
                </a:lnTo>
                <a:lnTo>
                  <a:pt x="2903453" y="313935"/>
                </a:lnTo>
                <a:lnTo>
                  <a:pt x="2957929" y="294610"/>
                </a:lnTo>
                <a:lnTo>
                  <a:pt x="2999826" y="274423"/>
                </a:lnTo>
                <a:lnTo>
                  <a:pt x="3037557" y="242750"/>
                </a:lnTo>
                <a:lnTo>
                  <a:pt x="3044952" y="220852"/>
                </a:lnTo>
                <a:lnTo>
                  <a:pt x="3043088" y="209834"/>
                </a:lnTo>
                <a:lnTo>
                  <a:pt x="3015838" y="177666"/>
                </a:lnTo>
                <a:lnTo>
                  <a:pt x="2980494" y="157087"/>
                </a:lnTo>
                <a:lnTo>
                  <a:pt x="2932220" y="137318"/>
                </a:lnTo>
                <a:lnTo>
                  <a:pt x="2871716" y="118462"/>
                </a:lnTo>
                <a:lnTo>
                  <a:pt x="2799678" y="100619"/>
                </a:lnTo>
                <a:lnTo>
                  <a:pt x="2759552" y="92110"/>
                </a:lnTo>
                <a:lnTo>
                  <a:pt x="2716805" y="83892"/>
                </a:lnTo>
                <a:lnTo>
                  <a:pt x="2671523" y="75979"/>
                </a:lnTo>
                <a:lnTo>
                  <a:pt x="2623794" y="68382"/>
                </a:lnTo>
                <a:lnTo>
                  <a:pt x="2573704" y="61114"/>
                </a:lnTo>
                <a:lnTo>
                  <a:pt x="2521342" y="54189"/>
                </a:lnTo>
                <a:lnTo>
                  <a:pt x="2466795" y="47619"/>
                </a:lnTo>
                <a:lnTo>
                  <a:pt x="2410149" y="41416"/>
                </a:lnTo>
                <a:lnTo>
                  <a:pt x="2290910" y="30164"/>
                </a:lnTo>
                <a:lnTo>
                  <a:pt x="2164325" y="20535"/>
                </a:lnTo>
                <a:lnTo>
                  <a:pt x="2031089" y="12629"/>
                </a:lnTo>
                <a:lnTo>
                  <a:pt x="1891903" y="6549"/>
                </a:lnTo>
                <a:lnTo>
                  <a:pt x="1747462" y="2395"/>
                </a:lnTo>
                <a:lnTo>
                  <a:pt x="1598465" y="270"/>
                </a:lnTo>
                <a:lnTo>
                  <a:pt x="1522476" y="0"/>
                </a:lnTo>
                <a:close/>
              </a:path>
            </a:pathLst>
          </a:custGeom>
          <a:solidFill>
            <a:srgbClr val="DFC266">
              <a:alpha val="51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0" name="CustomShape 20"/>
          <p:cNvSpPr/>
          <p:nvPr/>
        </p:nvSpPr>
        <p:spPr>
          <a:xfrm>
            <a:off x="468000" y="1484280"/>
            <a:ext cx="3050640" cy="1334520"/>
          </a:xfrm>
          <a:prstGeom prst="rect">
            <a:avLst/>
          </a:prstGeom>
          <a:blipFill rotWithShape="0">
            <a:blip r:embed="rId7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1" name="CustomShape 21"/>
          <p:cNvSpPr/>
          <p:nvPr/>
        </p:nvSpPr>
        <p:spPr>
          <a:xfrm>
            <a:off x="1001160" y="1772280"/>
            <a:ext cx="2205000" cy="952200"/>
          </a:xfrm>
          <a:prstGeom prst="rect">
            <a:avLst/>
          </a:prstGeom>
          <a:blipFill rotWithShape="0">
            <a:blip r:embed="rId8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2" name="CustomShape 22"/>
          <p:cNvSpPr/>
          <p:nvPr/>
        </p:nvSpPr>
        <p:spPr>
          <a:xfrm>
            <a:off x="988920" y="1760400"/>
            <a:ext cx="2205000" cy="513360"/>
          </a:xfrm>
          <a:prstGeom prst="rect">
            <a:avLst/>
          </a:prstGeom>
          <a:blipFill rotWithShape="0">
            <a:blip r:embed="rId9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3" name="CustomShape 23"/>
          <p:cNvSpPr/>
          <p:nvPr/>
        </p:nvSpPr>
        <p:spPr>
          <a:xfrm>
            <a:off x="1119600" y="1815120"/>
            <a:ext cx="1865160" cy="2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/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1" strike="noStrike" spc="-4">
                <a:solidFill>
                  <a:srgbClr val="FFFFFF"/>
                </a:solidFill>
                <a:latin typeface="Times New Roman"/>
              </a:rPr>
              <a:t>Получение</a:t>
            </a:r>
            <a:r>
              <a:rPr lang="ru-RU" sz="1800" b="1" strike="noStrike" spc="-72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1800" b="1" strike="noStrike" spc="-12">
                <a:solidFill>
                  <a:srgbClr val="FFFFFF"/>
                </a:solidFill>
                <a:latin typeface="Times New Roman"/>
              </a:rPr>
              <a:t>новых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374" name="CustomShape 24"/>
          <p:cNvSpPr/>
          <p:nvPr/>
        </p:nvSpPr>
        <p:spPr>
          <a:xfrm>
            <a:off x="1447920" y="1979640"/>
            <a:ext cx="1229400" cy="513360"/>
          </a:xfrm>
          <a:prstGeom prst="rect">
            <a:avLst/>
          </a:prstGeom>
          <a:blipFill rotWithShape="0">
            <a:blip r:embed="rId10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5" name="CustomShape 25"/>
          <p:cNvSpPr/>
          <p:nvPr/>
        </p:nvSpPr>
        <p:spPr>
          <a:xfrm>
            <a:off x="1527120" y="2199240"/>
            <a:ext cx="1071000" cy="513360"/>
          </a:xfrm>
          <a:prstGeom prst="rect">
            <a:avLst/>
          </a:prstGeom>
          <a:blipFill rotWithShape="0">
            <a:blip r:embed="rId11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6" name="CustomShape 26"/>
          <p:cNvSpPr/>
          <p:nvPr/>
        </p:nvSpPr>
        <p:spPr>
          <a:xfrm>
            <a:off x="1578600" y="2035440"/>
            <a:ext cx="947520" cy="506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67320" rIns="0" bIns="0"/>
          <a:lstStyle/>
          <a:p>
            <a:pPr marL="91440" indent="-78840">
              <a:lnSpc>
                <a:spcPct val="80000"/>
              </a:lnSpc>
              <a:spcBef>
                <a:spcPts val="530"/>
              </a:spcBef>
            </a:pPr>
            <a:r>
              <a:rPr lang="ru-RU" sz="1800" b="1" strike="noStrike" spc="-4">
                <a:solidFill>
                  <a:srgbClr val="FFFFFF"/>
                </a:solidFill>
                <a:latin typeface="Times New Roman"/>
              </a:rPr>
              <a:t>знаний</a:t>
            </a:r>
            <a:r>
              <a:rPr lang="ru-RU" sz="1800" b="1" strike="noStrike" spc="-69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1800" b="1" strike="noStrike" spc="-1">
                <a:solidFill>
                  <a:srgbClr val="FFFFFF"/>
                </a:solidFill>
                <a:latin typeface="Times New Roman"/>
              </a:rPr>
              <a:t>и  </a:t>
            </a:r>
            <a:r>
              <a:rPr lang="ru-RU" sz="1800" b="1" strike="noStrike" spc="-9">
                <a:solidFill>
                  <a:srgbClr val="FFFFFF"/>
                </a:solidFill>
                <a:latin typeface="Times New Roman"/>
              </a:rPr>
              <a:t>умений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377" name="CustomShape 27"/>
          <p:cNvSpPr/>
          <p:nvPr/>
        </p:nvSpPr>
        <p:spPr>
          <a:xfrm>
            <a:off x="1114200" y="3031200"/>
            <a:ext cx="2050920" cy="787680"/>
          </a:xfrm>
          <a:prstGeom prst="rect">
            <a:avLst/>
          </a:prstGeom>
          <a:blipFill rotWithShape="0">
            <a:blip r:embed="rId1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8" name="CustomShape 28"/>
          <p:cNvSpPr/>
          <p:nvPr/>
        </p:nvSpPr>
        <p:spPr>
          <a:xfrm>
            <a:off x="1286280" y="3018960"/>
            <a:ext cx="1627200" cy="513360"/>
          </a:xfrm>
          <a:prstGeom prst="rect">
            <a:avLst/>
          </a:prstGeom>
          <a:blipFill rotWithShape="0">
            <a:blip r:embed="rId13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9" name="CustomShape 29"/>
          <p:cNvSpPr/>
          <p:nvPr/>
        </p:nvSpPr>
        <p:spPr>
          <a:xfrm>
            <a:off x="1417680" y="3074040"/>
            <a:ext cx="1345320" cy="2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/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1" strike="noStrike" spc="-4">
                <a:solidFill>
                  <a:srgbClr val="FFFFFF"/>
                </a:solidFill>
                <a:latin typeface="Times New Roman"/>
              </a:rPr>
              <a:t>Закрепление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380" name="CustomShape 30"/>
          <p:cNvSpPr/>
          <p:nvPr/>
        </p:nvSpPr>
        <p:spPr>
          <a:xfrm>
            <a:off x="1101960" y="3293280"/>
            <a:ext cx="2050920" cy="51336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1" name="CustomShape 31"/>
          <p:cNvSpPr/>
          <p:nvPr/>
        </p:nvSpPr>
        <p:spPr>
          <a:xfrm>
            <a:off x="1233360" y="3348000"/>
            <a:ext cx="1770120" cy="2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/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1" strike="noStrike" spc="-4">
                <a:solidFill>
                  <a:srgbClr val="FFFFFF"/>
                </a:solidFill>
                <a:latin typeface="Times New Roman"/>
              </a:rPr>
              <a:t>знаний </a:t>
            </a:r>
            <a:r>
              <a:rPr lang="ru-RU" sz="1800" b="1" strike="noStrike" spc="-1">
                <a:solidFill>
                  <a:srgbClr val="FFFFFF"/>
                </a:solidFill>
                <a:latin typeface="Times New Roman"/>
              </a:rPr>
              <a:t>и</a:t>
            </a:r>
            <a:r>
              <a:rPr lang="ru-RU" sz="1800" b="1" strike="noStrike" spc="-43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1800" b="1" strike="noStrike" spc="-9">
                <a:solidFill>
                  <a:srgbClr val="FFFFFF"/>
                </a:solidFill>
                <a:latin typeface="Times New Roman"/>
              </a:rPr>
              <a:t>умений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382" name="CustomShape 32"/>
          <p:cNvSpPr/>
          <p:nvPr/>
        </p:nvSpPr>
        <p:spPr>
          <a:xfrm>
            <a:off x="3657600" y="4952880"/>
            <a:ext cx="5039640" cy="926640"/>
          </a:xfrm>
          <a:custGeom>
            <a:avLst/>
            <a:gdLst/>
            <a:ahLst/>
            <a:cxnLst/>
            <a:rect l="l" t="t" r="r" b="b"/>
            <a:pathLst>
              <a:path w="5039995" h="927100">
                <a:moveTo>
                  <a:pt x="4933315" y="0"/>
                </a:moveTo>
                <a:lnTo>
                  <a:pt x="106552" y="0"/>
                </a:lnTo>
                <a:lnTo>
                  <a:pt x="65097" y="8380"/>
                </a:lnTo>
                <a:lnTo>
                  <a:pt x="31226" y="31226"/>
                </a:lnTo>
                <a:lnTo>
                  <a:pt x="8380" y="65097"/>
                </a:lnTo>
                <a:lnTo>
                  <a:pt x="0" y="106552"/>
                </a:lnTo>
                <a:lnTo>
                  <a:pt x="0" y="819988"/>
                </a:lnTo>
                <a:lnTo>
                  <a:pt x="8380" y="861483"/>
                </a:lnTo>
                <a:lnTo>
                  <a:pt x="31226" y="895369"/>
                </a:lnTo>
                <a:lnTo>
                  <a:pt x="65097" y="918214"/>
                </a:lnTo>
                <a:lnTo>
                  <a:pt x="106552" y="926591"/>
                </a:lnTo>
                <a:lnTo>
                  <a:pt x="4933315" y="926591"/>
                </a:lnTo>
                <a:lnTo>
                  <a:pt x="4974770" y="918214"/>
                </a:lnTo>
                <a:lnTo>
                  <a:pt x="5008641" y="895369"/>
                </a:lnTo>
                <a:lnTo>
                  <a:pt x="5031487" y="861483"/>
                </a:lnTo>
                <a:lnTo>
                  <a:pt x="5039868" y="819988"/>
                </a:lnTo>
                <a:lnTo>
                  <a:pt x="5039868" y="106552"/>
                </a:lnTo>
                <a:lnTo>
                  <a:pt x="5031487" y="65097"/>
                </a:lnTo>
                <a:lnTo>
                  <a:pt x="5008641" y="31226"/>
                </a:lnTo>
                <a:lnTo>
                  <a:pt x="4974770" y="8380"/>
                </a:lnTo>
                <a:lnTo>
                  <a:pt x="4933315" y="0"/>
                </a:lnTo>
                <a:close/>
              </a:path>
            </a:pathLst>
          </a:custGeom>
          <a:solidFill>
            <a:srgbClr val="808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3" name="CustomShape 33"/>
          <p:cNvSpPr/>
          <p:nvPr/>
        </p:nvSpPr>
        <p:spPr>
          <a:xfrm>
            <a:off x="3581280" y="5257800"/>
            <a:ext cx="380520" cy="380520"/>
          </a:xfrm>
          <a:custGeom>
            <a:avLst/>
            <a:gdLst/>
            <a:ahLst/>
            <a:cxnLst/>
            <a:rect l="l" t="t" r="r" b="b"/>
            <a:pathLst>
              <a:path w="381000" h="381000">
                <a:moveTo>
                  <a:pt x="179959" y="0"/>
                </a:moveTo>
                <a:lnTo>
                  <a:pt x="179959" y="95250"/>
                </a:lnTo>
                <a:lnTo>
                  <a:pt x="0" y="95250"/>
                </a:lnTo>
                <a:lnTo>
                  <a:pt x="0" y="285750"/>
                </a:lnTo>
                <a:lnTo>
                  <a:pt x="179959" y="285750"/>
                </a:lnTo>
                <a:lnTo>
                  <a:pt x="179959" y="381000"/>
                </a:lnTo>
                <a:lnTo>
                  <a:pt x="381000" y="190500"/>
                </a:lnTo>
                <a:lnTo>
                  <a:pt x="17995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4" name="CustomShape 34"/>
          <p:cNvSpPr/>
          <p:nvPr/>
        </p:nvSpPr>
        <p:spPr>
          <a:xfrm>
            <a:off x="3910680" y="5152680"/>
            <a:ext cx="4375080" cy="513360"/>
          </a:xfrm>
          <a:prstGeom prst="rect">
            <a:avLst/>
          </a:prstGeom>
          <a:blipFill rotWithShape="0">
            <a:blip r:embed="rId15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5" name="CustomShape 35"/>
          <p:cNvSpPr/>
          <p:nvPr/>
        </p:nvSpPr>
        <p:spPr>
          <a:xfrm>
            <a:off x="4041720" y="5208120"/>
            <a:ext cx="4092120" cy="2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/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1" strike="noStrike" spc="-1">
                <a:solidFill>
                  <a:srgbClr val="FFFFFF"/>
                </a:solidFill>
                <a:latin typeface="Times New Roman"/>
              </a:rPr>
              <a:t>семинар, </a:t>
            </a:r>
            <a:r>
              <a:rPr lang="ru-RU" sz="1800" b="1" strike="noStrike" spc="-9">
                <a:solidFill>
                  <a:srgbClr val="FFFFFF"/>
                </a:solidFill>
                <a:latin typeface="Times New Roman"/>
              </a:rPr>
              <a:t>дискуссия, </a:t>
            </a:r>
            <a:r>
              <a:rPr lang="ru-RU" sz="1800" b="1" strike="noStrike" spc="-4">
                <a:solidFill>
                  <a:srgbClr val="FFFFFF"/>
                </a:solidFill>
                <a:latin typeface="Times New Roman"/>
              </a:rPr>
              <a:t>конференция </a:t>
            </a:r>
            <a:r>
              <a:rPr lang="ru-RU" sz="1800" b="1" strike="noStrike" spc="-1">
                <a:solidFill>
                  <a:srgbClr val="FFFFFF"/>
                </a:solidFill>
                <a:latin typeface="Times New Roman"/>
              </a:rPr>
              <a:t>и</a:t>
            </a:r>
            <a:r>
              <a:rPr lang="ru-RU" sz="1800" b="1" strike="noStrike" spc="-32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1800" b="1" strike="noStrike" spc="-1">
                <a:solidFill>
                  <a:srgbClr val="FFFFFF"/>
                </a:solidFill>
                <a:latin typeface="Times New Roman"/>
              </a:rPr>
              <a:t>др.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386" name="TextShape 36"/>
          <p:cNvSpPr txBox="1"/>
          <p:nvPr/>
        </p:nvSpPr>
        <p:spPr>
          <a:xfrm>
            <a:off x="2088000" y="144000"/>
            <a:ext cx="5292360" cy="1158480"/>
          </a:xfrm>
          <a:prstGeom prst="rect">
            <a:avLst/>
          </a:prstGeom>
          <a:noFill/>
          <a:ln>
            <a:noFill/>
          </a:ln>
        </p:spPr>
        <p:txBody>
          <a:bodyPr lIns="0" tIns="13320" rIns="0" bIns="0"/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lang="ru-RU" sz="2000" b="0" u="heavy" strike="noStrike" spc="-497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</a:rPr>
              <a:t> </a:t>
            </a:r>
            <a:r>
              <a:rPr lang="ru-RU" sz="2000" b="1" u="heavy" strike="noStrike" spc="-9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</a:rPr>
              <a:t>КЛАССИФИКАЦИЯ </a:t>
            </a:r>
            <a:r>
              <a:rPr lang="ru-RU" sz="2000" b="1" u="heavy" strike="noStrike" spc="-1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</a:rPr>
              <a:t>УЧЕБНЫХ</a:t>
            </a:r>
            <a:r>
              <a:rPr lang="ru-RU" sz="2000" b="1" u="heavy" strike="noStrike" spc="-72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</a:rPr>
              <a:t> </a:t>
            </a:r>
            <a:r>
              <a:rPr lang="ru-RU" sz="2000" b="1" u="heavy" strike="noStrike" spc="-1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</a:rPr>
              <a:t>ЗАНЯТИЙ</a:t>
            </a:r>
            <a:r>
              <a:t/>
            </a:r>
            <a:br/>
            <a:r>
              <a:rPr lang="ru-RU" sz="2000" b="0" u="heavy" strike="noStrike" spc="4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</a:rPr>
              <a:t> </a:t>
            </a:r>
            <a:r>
              <a:rPr lang="ru-RU" sz="2000" b="1" u="heavy" strike="noStrike" spc="-1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</a:rPr>
              <a:t>(по</a:t>
            </a:r>
            <a:r>
              <a:rPr lang="ru-RU" sz="2000" b="1" u="heavy" strike="noStrike" spc="-18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</a:rPr>
              <a:t> </a:t>
            </a:r>
            <a:r>
              <a:rPr lang="ru-RU" sz="2000" b="1" u="heavy" strike="noStrike" spc="-24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  <a:latin typeface="Times New Roman"/>
              </a:rPr>
              <a:t>Т.И.Шамовой)</a:t>
            </a:r>
            <a:endParaRPr lang="ru-RU" sz="2000" b="0" strike="noStrike" spc="-1">
              <a:latin typeface="Calibri"/>
            </a:endParaRPr>
          </a:p>
        </p:txBody>
      </p:sp>
      <p:sp>
        <p:nvSpPr>
          <p:cNvPr id="387" name="CustomShape 37"/>
          <p:cNvSpPr/>
          <p:nvPr/>
        </p:nvSpPr>
        <p:spPr>
          <a:xfrm>
            <a:off x="1222200" y="1109520"/>
            <a:ext cx="1369800" cy="31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/>
          <a:lstStyle/>
          <a:p>
            <a:pPr marL="12600">
              <a:lnSpc>
                <a:spcPct val="100000"/>
              </a:lnSpc>
              <a:spcBef>
                <a:spcPts val="105"/>
              </a:spcBef>
            </a:pPr>
            <a:r>
              <a:rPr lang="ru-RU" sz="2000" b="1" strike="noStrike" spc="-123" dirty="0">
                <a:solidFill>
                  <a:srgbClr val="C00000"/>
                </a:solidFill>
                <a:latin typeface="Times New Roman"/>
              </a:rPr>
              <a:t>Г</a:t>
            </a:r>
            <a:r>
              <a:rPr lang="ru-RU" sz="2000" b="1" strike="noStrike" spc="-24" dirty="0">
                <a:solidFill>
                  <a:srgbClr val="C00000"/>
                </a:solidFill>
                <a:latin typeface="Times New Roman"/>
              </a:rPr>
              <a:t>р</a:t>
            </a:r>
            <a:r>
              <a:rPr lang="ru-RU" sz="2000" b="1" strike="noStrike" spc="24" dirty="0">
                <a:solidFill>
                  <a:srgbClr val="C00000"/>
                </a:solidFill>
                <a:latin typeface="Times New Roman"/>
              </a:rPr>
              <a:t>у</a:t>
            </a:r>
            <a:r>
              <a:rPr lang="ru-RU" sz="2000" b="1" strike="noStrike" spc="-18" dirty="0">
                <a:solidFill>
                  <a:srgbClr val="C00000"/>
                </a:solidFill>
                <a:latin typeface="Times New Roman"/>
              </a:rPr>
              <a:t>п</a:t>
            </a:r>
            <a:r>
              <a:rPr lang="ru-RU" sz="2000" b="1" strike="noStrike" spc="-4" dirty="0">
                <a:solidFill>
                  <a:srgbClr val="C00000"/>
                </a:solidFill>
                <a:latin typeface="Times New Roman"/>
              </a:rPr>
              <a:t>пы</a:t>
            </a:r>
            <a:endParaRPr lang="ru-RU" sz="2000" b="0" strike="noStrike" spc="-1" dirty="0">
              <a:latin typeface="Arial"/>
            </a:endParaRPr>
          </a:p>
        </p:txBody>
      </p:sp>
      <p:sp>
        <p:nvSpPr>
          <p:cNvPr id="388" name="CustomShape 38"/>
          <p:cNvSpPr/>
          <p:nvPr/>
        </p:nvSpPr>
        <p:spPr>
          <a:xfrm>
            <a:off x="1222200" y="1415160"/>
            <a:ext cx="1225800" cy="31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/>
          <a:lstStyle/>
          <a:p>
            <a:pPr marL="12600">
              <a:lnSpc>
                <a:spcPct val="100000"/>
              </a:lnSpc>
              <a:spcBef>
                <a:spcPts val="105"/>
              </a:spcBef>
            </a:pPr>
            <a:r>
              <a:rPr lang="ru-RU" sz="2000" b="1" strike="noStrike" spc="-4">
                <a:solidFill>
                  <a:srgbClr val="C00000"/>
                </a:solidFill>
                <a:latin typeface="Times New Roman"/>
              </a:rPr>
              <a:t>занятий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389" name="CustomShape 39"/>
          <p:cNvSpPr/>
          <p:nvPr/>
        </p:nvSpPr>
        <p:spPr>
          <a:xfrm>
            <a:off x="5234040" y="1109520"/>
            <a:ext cx="2154960" cy="62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3320" rIns="0" bIns="0"/>
          <a:lstStyle/>
          <a:p>
            <a:pPr marL="12600">
              <a:lnSpc>
                <a:spcPct val="100000"/>
              </a:lnSpc>
              <a:spcBef>
                <a:spcPts val="105"/>
              </a:spcBef>
            </a:pPr>
            <a:r>
              <a:rPr lang="ru-RU" sz="2000" b="1" strike="noStrike" spc="-1">
                <a:solidFill>
                  <a:srgbClr val="C00000"/>
                </a:solidFill>
                <a:latin typeface="Times New Roman"/>
              </a:rPr>
              <a:t>Органи</a:t>
            </a:r>
            <a:r>
              <a:rPr lang="ru-RU" sz="2000" b="1" strike="noStrike" spc="-9">
                <a:solidFill>
                  <a:srgbClr val="C00000"/>
                </a:solidFill>
                <a:latin typeface="Times New Roman"/>
              </a:rPr>
              <a:t>з</a:t>
            </a:r>
            <a:r>
              <a:rPr lang="ru-RU" sz="2000" b="1" strike="noStrike" spc="-1">
                <a:solidFill>
                  <a:srgbClr val="C00000"/>
                </a:solidFill>
                <a:latin typeface="Times New Roman"/>
              </a:rPr>
              <a:t>аци</a:t>
            </a:r>
            <a:r>
              <a:rPr lang="ru-RU" sz="2000" b="1" strike="noStrike" spc="-9">
                <a:solidFill>
                  <a:srgbClr val="C00000"/>
                </a:solidFill>
                <a:latin typeface="Times New Roman"/>
              </a:rPr>
              <a:t>о</a:t>
            </a:r>
            <a:r>
              <a:rPr lang="ru-RU" sz="2000" b="1" strike="noStrike" spc="-4">
                <a:solidFill>
                  <a:srgbClr val="C00000"/>
                </a:solidFill>
                <a:latin typeface="Times New Roman"/>
              </a:rPr>
              <a:t>н</a:t>
            </a:r>
            <a:r>
              <a:rPr lang="ru-RU" sz="2000" b="1" strike="noStrike" spc="-9">
                <a:solidFill>
                  <a:srgbClr val="C00000"/>
                </a:solidFill>
                <a:latin typeface="Times New Roman"/>
              </a:rPr>
              <a:t>ны</a:t>
            </a:r>
            <a:r>
              <a:rPr lang="ru-RU" sz="2000" b="1" strike="noStrike" spc="-1">
                <a:solidFill>
                  <a:srgbClr val="C00000"/>
                </a:solidFill>
                <a:latin typeface="Times New Roman"/>
              </a:rPr>
              <a:t>е</a:t>
            </a:r>
            <a:endParaRPr lang="ru-RU" sz="2000" b="0" strike="noStrike" spc="-1">
              <a:latin typeface="Arial"/>
            </a:endParaRPr>
          </a:p>
          <a:p>
            <a:pPr marL="805320">
              <a:lnSpc>
                <a:spcPct val="100000"/>
              </a:lnSpc>
              <a:spcBef>
                <a:spcPts val="6"/>
              </a:spcBef>
            </a:pPr>
            <a:r>
              <a:rPr lang="ru-RU" sz="2000" b="1" strike="noStrike" spc="-9">
                <a:solidFill>
                  <a:srgbClr val="C00000"/>
                </a:solidFill>
                <a:latin typeface="Times New Roman"/>
              </a:rPr>
              <a:t>формы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390" name="CustomShape 40"/>
          <p:cNvSpPr/>
          <p:nvPr/>
        </p:nvSpPr>
        <p:spPr>
          <a:xfrm>
            <a:off x="533520" y="5112000"/>
            <a:ext cx="2974680" cy="907560"/>
          </a:xfrm>
          <a:custGeom>
            <a:avLst/>
            <a:gdLst/>
            <a:ahLst/>
            <a:cxnLst/>
            <a:rect l="l" t="t" r="r" b="b"/>
            <a:pathLst>
              <a:path w="2974975" h="908050">
                <a:moveTo>
                  <a:pt x="0" y="0"/>
                </a:moveTo>
                <a:lnTo>
                  <a:pt x="0" y="824801"/>
                </a:lnTo>
                <a:lnTo>
                  <a:pt x="2200" y="829348"/>
                </a:lnTo>
                <a:lnTo>
                  <a:pt x="53131" y="846832"/>
                </a:lnTo>
                <a:lnTo>
                  <a:pt x="102285" y="855063"/>
                </a:lnTo>
                <a:lnTo>
                  <a:pt x="166022" y="862885"/>
                </a:lnTo>
                <a:lnTo>
                  <a:pt x="243434" y="870249"/>
                </a:lnTo>
                <a:lnTo>
                  <a:pt x="333614" y="877104"/>
                </a:lnTo>
                <a:lnTo>
                  <a:pt x="435654" y="883399"/>
                </a:lnTo>
                <a:lnTo>
                  <a:pt x="671687" y="894107"/>
                </a:lnTo>
                <a:lnTo>
                  <a:pt x="1017280" y="903444"/>
                </a:lnTo>
                <a:lnTo>
                  <a:pt x="1487424" y="907669"/>
                </a:lnTo>
                <a:lnTo>
                  <a:pt x="1569030" y="907546"/>
                </a:lnTo>
                <a:lnTo>
                  <a:pt x="1649487" y="907182"/>
                </a:lnTo>
                <a:lnTo>
                  <a:pt x="2101729" y="900294"/>
                </a:lnTo>
                <a:lnTo>
                  <a:pt x="2365857" y="891681"/>
                </a:lnTo>
                <a:lnTo>
                  <a:pt x="2539174" y="883399"/>
                </a:lnTo>
                <a:lnTo>
                  <a:pt x="2641217" y="877104"/>
                </a:lnTo>
                <a:lnTo>
                  <a:pt x="2731400" y="870249"/>
                </a:lnTo>
                <a:lnTo>
                  <a:pt x="2771760" y="866628"/>
                </a:lnTo>
                <a:lnTo>
                  <a:pt x="2842451" y="859028"/>
                </a:lnTo>
                <a:lnTo>
                  <a:pt x="2899013" y="850995"/>
                </a:lnTo>
                <a:lnTo>
                  <a:pt x="2940538" y="842579"/>
                </a:lnTo>
                <a:lnTo>
                  <a:pt x="2974848" y="824801"/>
                </a:lnTo>
                <a:lnTo>
                  <a:pt x="2974848" y="82804"/>
                </a:lnTo>
                <a:lnTo>
                  <a:pt x="1487424" y="82804"/>
                </a:lnTo>
                <a:lnTo>
                  <a:pt x="1017280" y="78581"/>
                </a:lnTo>
                <a:lnTo>
                  <a:pt x="671687" y="69249"/>
                </a:lnTo>
                <a:lnTo>
                  <a:pt x="435654" y="58547"/>
                </a:lnTo>
                <a:lnTo>
                  <a:pt x="333614" y="52256"/>
                </a:lnTo>
                <a:lnTo>
                  <a:pt x="243434" y="45406"/>
                </a:lnTo>
                <a:lnTo>
                  <a:pt x="203075" y="41787"/>
                </a:lnTo>
                <a:lnTo>
                  <a:pt x="132388" y="34194"/>
                </a:lnTo>
                <a:lnTo>
                  <a:pt x="75829" y="26168"/>
                </a:lnTo>
                <a:lnTo>
                  <a:pt x="34306" y="17759"/>
                </a:lnTo>
                <a:lnTo>
                  <a:pt x="2200" y="4542"/>
                </a:lnTo>
                <a:lnTo>
                  <a:pt x="0" y="0"/>
                </a:lnTo>
                <a:close/>
                <a:moveTo>
                  <a:pt x="2974848" y="0"/>
                </a:moveTo>
                <a:lnTo>
                  <a:pt x="2940538" y="17759"/>
                </a:lnTo>
                <a:lnTo>
                  <a:pt x="2899013" y="26168"/>
                </a:lnTo>
                <a:lnTo>
                  <a:pt x="2842451" y="34194"/>
                </a:lnTo>
                <a:lnTo>
                  <a:pt x="2771760" y="41787"/>
                </a:lnTo>
                <a:lnTo>
                  <a:pt x="2731400" y="45406"/>
                </a:lnTo>
                <a:lnTo>
                  <a:pt x="2641217" y="52256"/>
                </a:lnTo>
                <a:lnTo>
                  <a:pt x="2539174" y="58547"/>
                </a:lnTo>
                <a:lnTo>
                  <a:pt x="2365857" y="66824"/>
                </a:lnTo>
                <a:lnTo>
                  <a:pt x="2101729" y="75432"/>
                </a:lnTo>
                <a:lnTo>
                  <a:pt x="1728680" y="81719"/>
                </a:lnTo>
                <a:lnTo>
                  <a:pt x="1649487" y="82317"/>
                </a:lnTo>
                <a:lnTo>
                  <a:pt x="1569030" y="82681"/>
                </a:lnTo>
                <a:lnTo>
                  <a:pt x="1487424" y="82804"/>
                </a:lnTo>
                <a:lnTo>
                  <a:pt x="2974848" y="82804"/>
                </a:lnTo>
                <a:lnTo>
                  <a:pt x="2974848" y="0"/>
                </a:lnTo>
                <a:close/>
              </a:path>
            </a:pathLst>
          </a:custGeom>
          <a:solidFill>
            <a:srgbClr val="808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1" name="CustomShape 41"/>
          <p:cNvSpPr/>
          <p:nvPr/>
        </p:nvSpPr>
        <p:spPr>
          <a:xfrm>
            <a:off x="533520" y="5029200"/>
            <a:ext cx="2974680" cy="165240"/>
          </a:xfrm>
          <a:custGeom>
            <a:avLst/>
            <a:gdLst/>
            <a:ahLst/>
            <a:cxnLst/>
            <a:rect l="l" t="t" r="r" b="b"/>
            <a:pathLst>
              <a:path w="2974975" h="165735">
                <a:moveTo>
                  <a:pt x="1487424" y="0"/>
                </a:moveTo>
                <a:lnTo>
                  <a:pt x="1017280" y="4223"/>
                </a:lnTo>
                <a:lnTo>
                  <a:pt x="671687" y="13561"/>
                </a:lnTo>
                <a:lnTo>
                  <a:pt x="435654" y="24272"/>
                </a:lnTo>
                <a:lnTo>
                  <a:pt x="286985" y="33933"/>
                </a:lnTo>
                <a:lnTo>
                  <a:pt x="203075" y="41053"/>
                </a:lnTo>
                <a:lnTo>
                  <a:pt x="132388" y="48659"/>
                </a:lnTo>
                <a:lnTo>
                  <a:pt x="75829" y="56700"/>
                </a:lnTo>
                <a:lnTo>
                  <a:pt x="34306" y="65126"/>
                </a:lnTo>
                <a:lnTo>
                  <a:pt x="0" y="82931"/>
                </a:lnTo>
                <a:lnTo>
                  <a:pt x="2200" y="87473"/>
                </a:lnTo>
                <a:lnTo>
                  <a:pt x="53131" y="104939"/>
                </a:lnTo>
                <a:lnTo>
                  <a:pt x="102285" y="113163"/>
                </a:lnTo>
                <a:lnTo>
                  <a:pt x="166022" y="120979"/>
                </a:lnTo>
                <a:lnTo>
                  <a:pt x="243434" y="128337"/>
                </a:lnTo>
                <a:lnTo>
                  <a:pt x="333614" y="135187"/>
                </a:lnTo>
                <a:lnTo>
                  <a:pt x="435654" y="141478"/>
                </a:lnTo>
                <a:lnTo>
                  <a:pt x="608968" y="149755"/>
                </a:lnTo>
                <a:lnTo>
                  <a:pt x="873096" y="158363"/>
                </a:lnTo>
                <a:lnTo>
                  <a:pt x="1246154" y="164650"/>
                </a:lnTo>
                <a:lnTo>
                  <a:pt x="1325351" y="165248"/>
                </a:lnTo>
                <a:lnTo>
                  <a:pt x="1405812" y="165612"/>
                </a:lnTo>
                <a:lnTo>
                  <a:pt x="1487424" y="165735"/>
                </a:lnTo>
                <a:lnTo>
                  <a:pt x="1957547" y="161512"/>
                </a:lnTo>
                <a:lnTo>
                  <a:pt x="2303138" y="152180"/>
                </a:lnTo>
                <a:lnTo>
                  <a:pt x="2539174" y="141478"/>
                </a:lnTo>
                <a:lnTo>
                  <a:pt x="2641217" y="135187"/>
                </a:lnTo>
                <a:lnTo>
                  <a:pt x="2731400" y="128337"/>
                </a:lnTo>
                <a:lnTo>
                  <a:pt x="2771760" y="124718"/>
                </a:lnTo>
                <a:lnTo>
                  <a:pt x="2842451" y="117125"/>
                </a:lnTo>
                <a:lnTo>
                  <a:pt x="2899013" y="109099"/>
                </a:lnTo>
                <a:lnTo>
                  <a:pt x="2940538" y="100690"/>
                </a:lnTo>
                <a:lnTo>
                  <a:pt x="2974848" y="82931"/>
                </a:lnTo>
                <a:lnTo>
                  <a:pt x="2972646" y="78376"/>
                </a:lnTo>
                <a:lnTo>
                  <a:pt x="2921712" y="60868"/>
                </a:lnTo>
                <a:lnTo>
                  <a:pt x="2872555" y="52629"/>
                </a:lnTo>
                <a:lnTo>
                  <a:pt x="2808815" y="44799"/>
                </a:lnTo>
                <a:lnTo>
                  <a:pt x="2687848" y="33933"/>
                </a:lnTo>
                <a:lnTo>
                  <a:pt x="2539174" y="24272"/>
                </a:lnTo>
                <a:lnTo>
                  <a:pt x="2303138" y="13561"/>
                </a:lnTo>
                <a:lnTo>
                  <a:pt x="1957547" y="4223"/>
                </a:lnTo>
                <a:lnTo>
                  <a:pt x="1487424" y="0"/>
                </a:lnTo>
                <a:close/>
              </a:path>
            </a:pathLst>
          </a:custGeom>
          <a:solidFill>
            <a:srgbClr val="B3B36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2" name="CustomShape 42"/>
          <p:cNvSpPr/>
          <p:nvPr/>
        </p:nvSpPr>
        <p:spPr>
          <a:xfrm>
            <a:off x="1168920" y="5221080"/>
            <a:ext cx="1721880" cy="513360"/>
          </a:xfrm>
          <a:prstGeom prst="rect">
            <a:avLst/>
          </a:prstGeom>
          <a:blipFill rotWithShape="0">
            <a:blip r:embed="rId16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3" name="CustomShape 43"/>
          <p:cNvSpPr/>
          <p:nvPr/>
        </p:nvSpPr>
        <p:spPr>
          <a:xfrm>
            <a:off x="1300320" y="5277240"/>
            <a:ext cx="1381320" cy="2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/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1" strike="noStrike" spc="-18">
                <a:solidFill>
                  <a:srgbClr val="FFFFFF"/>
                </a:solidFill>
                <a:latin typeface="Times New Roman"/>
              </a:rPr>
              <a:t>Комплексное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394" name="CustomShape 44"/>
          <p:cNvSpPr/>
          <p:nvPr/>
        </p:nvSpPr>
        <p:spPr>
          <a:xfrm>
            <a:off x="995040" y="5495400"/>
            <a:ext cx="2070720" cy="513360"/>
          </a:xfrm>
          <a:prstGeom prst="rect">
            <a:avLst/>
          </a:prstGeom>
          <a:blipFill rotWithShape="0">
            <a:blip r:embed="rId17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5" name="CustomShape 45"/>
          <p:cNvSpPr/>
          <p:nvPr/>
        </p:nvSpPr>
        <p:spPr>
          <a:xfrm>
            <a:off x="1126800" y="5551560"/>
            <a:ext cx="1788480" cy="2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/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1" strike="noStrike" spc="-4">
                <a:solidFill>
                  <a:srgbClr val="FFFFFF"/>
                </a:solidFill>
                <a:latin typeface="Times New Roman"/>
              </a:rPr>
              <a:t>применение</a:t>
            </a:r>
            <a:r>
              <a:rPr lang="ru-RU" sz="1800" b="1" strike="noStrike" spc="-43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1800" b="1" strike="noStrike" spc="-18">
                <a:solidFill>
                  <a:srgbClr val="FFFFFF"/>
                </a:solidFill>
                <a:latin typeface="Times New Roman"/>
              </a:rPr>
              <a:t>ЗУН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396" name="CustomShape 46"/>
          <p:cNvSpPr/>
          <p:nvPr/>
        </p:nvSpPr>
        <p:spPr>
          <a:xfrm>
            <a:off x="1083600" y="3933360"/>
            <a:ext cx="1730880" cy="513360"/>
          </a:xfrm>
          <a:prstGeom prst="rect">
            <a:avLst/>
          </a:prstGeom>
          <a:blipFill rotWithShape="0">
            <a:blip r:embed="rId18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7" name="CustomShape 47"/>
          <p:cNvSpPr/>
          <p:nvPr/>
        </p:nvSpPr>
        <p:spPr>
          <a:xfrm>
            <a:off x="1214280" y="3988800"/>
            <a:ext cx="1393560" cy="2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/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1" strike="noStrike" spc="-4">
                <a:solidFill>
                  <a:srgbClr val="FFFFFF"/>
                </a:solidFill>
                <a:latin typeface="Times New Roman"/>
              </a:rPr>
              <a:t>Обобщение</a:t>
            </a:r>
            <a:r>
              <a:rPr lang="ru-RU" sz="1800" b="1" strike="noStrike" spc="-52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1800" b="1" strike="noStrike" spc="-1">
                <a:solidFill>
                  <a:srgbClr val="FFFFFF"/>
                </a:solidFill>
                <a:latin typeface="Times New Roman"/>
              </a:rPr>
              <a:t>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398" name="CustomShape 48"/>
          <p:cNvSpPr/>
          <p:nvPr/>
        </p:nvSpPr>
        <p:spPr>
          <a:xfrm>
            <a:off x="972360" y="4207680"/>
            <a:ext cx="1951920" cy="513360"/>
          </a:xfrm>
          <a:prstGeom prst="rect">
            <a:avLst/>
          </a:prstGeom>
          <a:blipFill rotWithShape="0">
            <a:blip r:embed="rId19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9" name="CustomShape 49"/>
          <p:cNvSpPr/>
          <p:nvPr/>
        </p:nvSpPr>
        <p:spPr>
          <a:xfrm>
            <a:off x="951120" y="4482000"/>
            <a:ext cx="2050920" cy="513360"/>
          </a:xfrm>
          <a:prstGeom prst="rect">
            <a:avLst/>
          </a:prstGeom>
          <a:blipFill rotWithShape="0">
            <a:blip r:embed="rId20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0" name="CustomShape 50"/>
          <p:cNvSpPr/>
          <p:nvPr/>
        </p:nvSpPr>
        <p:spPr>
          <a:xfrm>
            <a:off x="1081800" y="4263120"/>
            <a:ext cx="1769400" cy="561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/>
          <a:lstStyle/>
          <a:p>
            <a:pPr marL="12600" indent="20880">
              <a:lnSpc>
                <a:spcPct val="100000"/>
              </a:lnSpc>
              <a:spcBef>
                <a:spcPts val="99"/>
              </a:spcBef>
            </a:pPr>
            <a:r>
              <a:rPr lang="ru-RU" sz="1800" b="1" strike="noStrike" spc="-9">
                <a:solidFill>
                  <a:srgbClr val="FFFFFF"/>
                </a:solidFill>
                <a:latin typeface="Times New Roman"/>
              </a:rPr>
              <a:t>систематизация  </a:t>
            </a:r>
            <a:r>
              <a:rPr lang="ru-RU" sz="1800" b="1" strike="noStrike" spc="-4">
                <a:solidFill>
                  <a:srgbClr val="FFFFFF"/>
                </a:solidFill>
                <a:latin typeface="Times New Roman"/>
              </a:rPr>
              <a:t>знаний </a:t>
            </a:r>
            <a:r>
              <a:rPr lang="ru-RU" sz="1800" b="1" strike="noStrike" spc="-1">
                <a:solidFill>
                  <a:srgbClr val="FFFFFF"/>
                </a:solidFill>
                <a:latin typeface="Times New Roman"/>
              </a:rPr>
              <a:t>и</a:t>
            </a:r>
            <a:r>
              <a:rPr lang="ru-RU" sz="1800" b="1" strike="noStrike" spc="-49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1800" b="1" strike="noStrike" spc="-9">
                <a:solidFill>
                  <a:srgbClr val="FFFFFF"/>
                </a:solidFill>
                <a:latin typeface="Times New Roman"/>
              </a:rPr>
              <a:t>умений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01" name="CustomShape 51"/>
          <p:cNvSpPr/>
          <p:nvPr/>
        </p:nvSpPr>
        <p:spPr>
          <a:xfrm>
            <a:off x="3910680" y="4009680"/>
            <a:ext cx="3216960" cy="513360"/>
          </a:xfrm>
          <a:prstGeom prst="rect">
            <a:avLst/>
          </a:prstGeom>
          <a:blipFill rotWithShape="0">
            <a:blip r:embed="rId21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CustomShape 52"/>
          <p:cNvSpPr/>
          <p:nvPr/>
        </p:nvSpPr>
        <p:spPr>
          <a:xfrm>
            <a:off x="4041720" y="4064760"/>
            <a:ext cx="2934000" cy="2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/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1" strike="noStrike" spc="-1">
                <a:solidFill>
                  <a:srgbClr val="FFFFFF"/>
                </a:solidFill>
                <a:latin typeface="Times New Roman"/>
              </a:rPr>
              <a:t>семинар, </a:t>
            </a:r>
            <a:r>
              <a:rPr lang="ru-RU" sz="1800" b="1" strike="noStrike" spc="-9">
                <a:solidFill>
                  <a:srgbClr val="FFFFFF"/>
                </a:solidFill>
                <a:latin typeface="Times New Roman"/>
              </a:rPr>
              <a:t>конференция </a:t>
            </a:r>
            <a:r>
              <a:rPr lang="ru-RU" sz="1800" b="1" strike="noStrike" spc="-1">
                <a:solidFill>
                  <a:srgbClr val="FFFFFF"/>
                </a:solidFill>
                <a:latin typeface="Times New Roman"/>
              </a:rPr>
              <a:t>и</a:t>
            </a:r>
            <a:r>
              <a:rPr lang="ru-RU" sz="1800" b="1" strike="noStrike" spc="4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1800" b="1" strike="noStrike" spc="-1">
                <a:solidFill>
                  <a:srgbClr val="FFFFFF"/>
                </a:solidFill>
                <a:latin typeface="Times New Roman"/>
              </a:rPr>
              <a:t>др.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03" name="CustomShape 53"/>
          <p:cNvSpPr/>
          <p:nvPr/>
        </p:nvSpPr>
        <p:spPr>
          <a:xfrm>
            <a:off x="533520" y="6617160"/>
            <a:ext cx="3045240" cy="233280"/>
          </a:xfrm>
          <a:custGeom>
            <a:avLst/>
            <a:gdLst/>
            <a:ahLst/>
            <a:cxnLst/>
            <a:rect l="l" t="t" r="r" b="b"/>
            <a:pathLst>
              <a:path w="3045460" h="233679">
                <a:moveTo>
                  <a:pt x="1522476" y="0"/>
                </a:moveTo>
                <a:lnTo>
                  <a:pt x="1283307" y="1430"/>
                </a:lnTo>
                <a:lnTo>
                  <a:pt x="983241" y="7523"/>
                </a:lnTo>
                <a:lnTo>
                  <a:pt x="710865" y="17929"/>
                </a:lnTo>
                <a:lnTo>
                  <a:pt x="528804" y="28252"/>
                </a:lnTo>
                <a:lnTo>
                  <a:pt x="419590" y="36213"/>
                </a:lnTo>
                <a:lnTo>
                  <a:pt x="321086" y="44962"/>
                </a:lnTo>
                <a:lnTo>
                  <a:pt x="276113" y="49612"/>
                </a:lnTo>
                <a:lnTo>
                  <a:pt x="234133" y="54435"/>
                </a:lnTo>
                <a:lnTo>
                  <a:pt x="195252" y="59422"/>
                </a:lnTo>
                <a:lnTo>
                  <a:pt x="127206" y="69859"/>
                </a:lnTo>
                <a:lnTo>
                  <a:pt x="72816" y="80859"/>
                </a:lnTo>
                <a:lnTo>
                  <a:pt x="32923" y="92356"/>
                </a:lnTo>
                <a:lnTo>
                  <a:pt x="0" y="116586"/>
                </a:lnTo>
                <a:lnTo>
                  <a:pt x="2110" y="122777"/>
                </a:lnTo>
                <a:lnTo>
                  <a:pt x="51005" y="146622"/>
                </a:lnTo>
                <a:lnTo>
                  <a:pt x="98251" y="157878"/>
                </a:lnTo>
                <a:lnTo>
                  <a:pt x="159575" y="168604"/>
                </a:lnTo>
                <a:lnTo>
                  <a:pt x="234133" y="178736"/>
                </a:lnTo>
                <a:lnTo>
                  <a:pt x="276113" y="183559"/>
                </a:lnTo>
                <a:lnTo>
                  <a:pt x="321086" y="188208"/>
                </a:lnTo>
                <a:lnTo>
                  <a:pt x="368946" y="192677"/>
                </a:lnTo>
                <a:lnTo>
                  <a:pt x="472910" y="201041"/>
                </a:lnTo>
                <a:lnTo>
                  <a:pt x="647886" y="212027"/>
                </a:lnTo>
                <a:lnTo>
                  <a:pt x="843171" y="220951"/>
                </a:lnTo>
                <a:lnTo>
                  <a:pt x="1130234" y="229265"/>
                </a:lnTo>
                <a:lnTo>
                  <a:pt x="1441618" y="233009"/>
                </a:lnTo>
                <a:lnTo>
                  <a:pt x="1522476" y="233171"/>
                </a:lnTo>
                <a:lnTo>
                  <a:pt x="1838896" y="230650"/>
                </a:lnTo>
                <a:lnTo>
                  <a:pt x="2132674" y="223430"/>
                </a:lnTo>
                <a:lnTo>
                  <a:pt x="2334098" y="215242"/>
                </a:lnTo>
                <a:lnTo>
                  <a:pt x="2516158" y="204919"/>
                </a:lnTo>
                <a:lnTo>
                  <a:pt x="2625371" y="196957"/>
                </a:lnTo>
                <a:lnTo>
                  <a:pt x="2723873" y="188208"/>
                </a:lnTo>
                <a:lnTo>
                  <a:pt x="2768845" y="183559"/>
                </a:lnTo>
                <a:lnTo>
                  <a:pt x="2810824" y="178736"/>
                </a:lnTo>
                <a:lnTo>
                  <a:pt x="2849704" y="173748"/>
                </a:lnTo>
                <a:lnTo>
                  <a:pt x="2917749" y="163312"/>
                </a:lnTo>
                <a:lnTo>
                  <a:pt x="2972138" y="152312"/>
                </a:lnTo>
                <a:lnTo>
                  <a:pt x="3012029" y="140815"/>
                </a:lnTo>
                <a:lnTo>
                  <a:pt x="3044952" y="116586"/>
                </a:lnTo>
                <a:lnTo>
                  <a:pt x="3042841" y="110394"/>
                </a:lnTo>
                <a:lnTo>
                  <a:pt x="2993948" y="86549"/>
                </a:lnTo>
                <a:lnTo>
                  <a:pt x="2946703" y="75293"/>
                </a:lnTo>
                <a:lnTo>
                  <a:pt x="2885381" y="64567"/>
                </a:lnTo>
                <a:lnTo>
                  <a:pt x="2810824" y="54435"/>
                </a:lnTo>
                <a:lnTo>
                  <a:pt x="2768845" y="49612"/>
                </a:lnTo>
                <a:lnTo>
                  <a:pt x="2723873" y="44962"/>
                </a:lnTo>
                <a:lnTo>
                  <a:pt x="2625371" y="36213"/>
                </a:lnTo>
                <a:lnTo>
                  <a:pt x="2516158" y="28252"/>
                </a:lnTo>
                <a:lnTo>
                  <a:pt x="2334098" y="17929"/>
                </a:lnTo>
                <a:lnTo>
                  <a:pt x="2061720" y="7523"/>
                </a:lnTo>
                <a:lnTo>
                  <a:pt x="1761650" y="1430"/>
                </a:lnTo>
                <a:lnTo>
                  <a:pt x="1603335" y="161"/>
                </a:lnTo>
                <a:lnTo>
                  <a:pt x="1522476" y="0"/>
                </a:lnTo>
                <a:close/>
              </a:path>
            </a:pathLst>
          </a:cu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4" name="CustomShape 54"/>
          <p:cNvSpPr/>
          <p:nvPr/>
        </p:nvSpPr>
        <p:spPr>
          <a:xfrm>
            <a:off x="537840" y="6031800"/>
            <a:ext cx="3045240" cy="826560"/>
          </a:xfrm>
          <a:custGeom>
            <a:avLst/>
            <a:gdLst/>
            <a:ahLst/>
            <a:cxnLst/>
            <a:rect l="l" t="t" r="r" b="b"/>
            <a:pathLst>
              <a:path w="3045460" h="826770">
                <a:moveTo>
                  <a:pt x="0" y="0"/>
                </a:moveTo>
                <a:lnTo>
                  <a:pt x="0" y="661746"/>
                </a:lnTo>
                <a:lnTo>
                  <a:pt x="1981" y="670207"/>
                </a:lnTo>
                <a:lnTo>
                  <a:pt x="47931" y="702838"/>
                </a:lnTo>
                <a:lnTo>
                  <a:pt x="92383" y="718281"/>
                </a:lnTo>
                <a:lnTo>
                  <a:pt x="150132" y="733031"/>
                </a:lnTo>
                <a:lnTo>
                  <a:pt x="220413" y="747007"/>
                </a:lnTo>
                <a:lnTo>
                  <a:pt x="260014" y="753678"/>
                </a:lnTo>
                <a:lnTo>
                  <a:pt x="302461" y="760124"/>
                </a:lnTo>
                <a:lnTo>
                  <a:pt x="347659" y="766336"/>
                </a:lnTo>
                <a:lnTo>
                  <a:pt x="395511" y="772302"/>
                </a:lnTo>
                <a:lnTo>
                  <a:pt x="445922" y="778013"/>
                </a:lnTo>
                <a:lnTo>
                  <a:pt x="498796" y="783457"/>
                </a:lnTo>
                <a:lnTo>
                  <a:pt x="611553" y="793506"/>
                </a:lnTo>
                <a:lnTo>
                  <a:pt x="733016" y="802367"/>
                </a:lnTo>
                <a:lnTo>
                  <a:pt x="862419" y="809958"/>
                </a:lnTo>
                <a:lnTo>
                  <a:pt x="1069737" y="818780"/>
                </a:lnTo>
                <a:lnTo>
                  <a:pt x="1290617" y="824277"/>
                </a:lnTo>
                <a:lnTo>
                  <a:pt x="1522476" y="826172"/>
                </a:lnTo>
                <a:lnTo>
                  <a:pt x="1754340" y="824277"/>
                </a:lnTo>
                <a:lnTo>
                  <a:pt x="1975223" y="818780"/>
                </a:lnTo>
                <a:lnTo>
                  <a:pt x="2182543" y="809958"/>
                </a:lnTo>
                <a:lnTo>
                  <a:pt x="2311947" y="802367"/>
                </a:lnTo>
                <a:lnTo>
                  <a:pt x="2433409" y="793506"/>
                </a:lnTo>
                <a:lnTo>
                  <a:pt x="2546165" y="783457"/>
                </a:lnTo>
                <a:lnTo>
                  <a:pt x="2599039" y="778013"/>
                </a:lnTo>
                <a:lnTo>
                  <a:pt x="2649449" y="772302"/>
                </a:lnTo>
                <a:lnTo>
                  <a:pt x="2697301" y="766336"/>
                </a:lnTo>
                <a:lnTo>
                  <a:pt x="2742497" y="760124"/>
                </a:lnTo>
                <a:lnTo>
                  <a:pt x="2784944" y="753678"/>
                </a:lnTo>
                <a:lnTo>
                  <a:pt x="2824544" y="747007"/>
                </a:lnTo>
                <a:lnTo>
                  <a:pt x="2894823" y="733031"/>
                </a:lnTo>
                <a:lnTo>
                  <a:pt x="2952571" y="718281"/>
                </a:lnTo>
                <a:lnTo>
                  <a:pt x="2997022" y="702838"/>
                </a:lnTo>
                <a:lnTo>
                  <a:pt x="3037091" y="678557"/>
                </a:lnTo>
                <a:lnTo>
                  <a:pt x="3044952" y="661746"/>
                </a:lnTo>
                <a:lnTo>
                  <a:pt x="3044952" y="164426"/>
                </a:lnTo>
                <a:lnTo>
                  <a:pt x="1522476" y="164426"/>
                </a:lnTo>
                <a:lnTo>
                  <a:pt x="1444129" y="164212"/>
                </a:lnTo>
                <a:lnTo>
                  <a:pt x="1215643" y="161086"/>
                </a:lnTo>
                <a:lnTo>
                  <a:pt x="998997" y="154448"/>
                </a:lnTo>
                <a:lnTo>
                  <a:pt x="796772" y="144580"/>
                </a:lnTo>
                <a:lnTo>
                  <a:pt x="671244" y="136343"/>
                </a:lnTo>
                <a:lnTo>
                  <a:pt x="554039" y="126878"/>
                </a:lnTo>
                <a:lnTo>
                  <a:pt x="445922" y="116265"/>
                </a:lnTo>
                <a:lnTo>
                  <a:pt x="395511" y="110554"/>
                </a:lnTo>
                <a:lnTo>
                  <a:pt x="347659" y="104588"/>
                </a:lnTo>
                <a:lnTo>
                  <a:pt x="302461" y="98376"/>
                </a:lnTo>
                <a:lnTo>
                  <a:pt x="260014" y="91930"/>
                </a:lnTo>
                <a:lnTo>
                  <a:pt x="220413" y="85258"/>
                </a:lnTo>
                <a:lnTo>
                  <a:pt x="150132" y="71283"/>
                </a:lnTo>
                <a:lnTo>
                  <a:pt x="92383" y="56533"/>
                </a:lnTo>
                <a:lnTo>
                  <a:pt x="47931" y="41091"/>
                </a:lnTo>
                <a:lnTo>
                  <a:pt x="7860" y="16810"/>
                </a:lnTo>
                <a:lnTo>
                  <a:pt x="1981" y="8460"/>
                </a:lnTo>
                <a:lnTo>
                  <a:pt x="0" y="0"/>
                </a:lnTo>
                <a:close/>
                <a:moveTo>
                  <a:pt x="3044952" y="0"/>
                </a:moveTo>
                <a:lnTo>
                  <a:pt x="3014021" y="33136"/>
                </a:lnTo>
                <a:lnTo>
                  <a:pt x="2976506" y="48893"/>
                </a:lnTo>
                <a:lnTo>
                  <a:pt x="2925312" y="64000"/>
                </a:lnTo>
                <a:lnTo>
                  <a:pt x="2861202" y="78373"/>
                </a:lnTo>
                <a:lnTo>
                  <a:pt x="2784944" y="91930"/>
                </a:lnTo>
                <a:lnTo>
                  <a:pt x="2742497" y="98376"/>
                </a:lnTo>
                <a:lnTo>
                  <a:pt x="2697301" y="104588"/>
                </a:lnTo>
                <a:lnTo>
                  <a:pt x="2649449" y="110554"/>
                </a:lnTo>
                <a:lnTo>
                  <a:pt x="2599039" y="116265"/>
                </a:lnTo>
                <a:lnTo>
                  <a:pt x="2546165" y="121709"/>
                </a:lnTo>
                <a:lnTo>
                  <a:pt x="2433409" y="131759"/>
                </a:lnTo>
                <a:lnTo>
                  <a:pt x="2311947" y="140620"/>
                </a:lnTo>
                <a:lnTo>
                  <a:pt x="2182543" y="148211"/>
                </a:lnTo>
                <a:lnTo>
                  <a:pt x="1975223" y="157034"/>
                </a:lnTo>
                <a:lnTo>
                  <a:pt x="1754340" y="162532"/>
                </a:lnTo>
                <a:lnTo>
                  <a:pt x="1522476" y="164426"/>
                </a:lnTo>
                <a:lnTo>
                  <a:pt x="3044952" y="164426"/>
                </a:lnTo>
                <a:lnTo>
                  <a:pt x="3044952" y="0"/>
                </a:lnTo>
                <a:close/>
              </a:path>
            </a:pathLst>
          </a:custGeom>
          <a:solidFill>
            <a:srgbClr val="008080">
              <a:alpha val="51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5" name="CustomShape 55"/>
          <p:cNvSpPr/>
          <p:nvPr/>
        </p:nvSpPr>
        <p:spPr>
          <a:xfrm>
            <a:off x="537840" y="5867280"/>
            <a:ext cx="3045240" cy="328680"/>
          </a:xfrm>
          <a:custGeom>
            <a:avLst/>
            <a:gdLst/>
            <a:ahLst/>
            <a:cxnLst/>
            <a:rect l="l" t="t" r="r" b="b"/>
            <a:pathLst>
              <a:path w="3045460" h="328929">
                <a:moveTo>
                  <a:pt x="1522476" y="0"/>
                </a:moveTo>
                <a:lnTo>
                  <a:pt x="1444129" y="213"/>
                </a:lnTo>
                <a:lnTo>
                  <a:pt x="1215643" y="3340"/>
                </a:lnTo>
                <a:lnTo>
                  <a:pt x="998997" y="9977"/>
                </a:lnTo>
                <a:lnTo>
                  <a:pt x="796772" y="19846"/>
                </a:lnTo>
                <a:lnTo>
                  <a:pt x="671244" y="28082"/>
                </a:lnTo>
                <a:lnTo>
                  <a:pt x="554039" y="37548"/>
                </a:lnTo>
                <a:lnTo>
                  <a:pt x="445922" y="48161"/>
                </a:lnTo>
                <a:lnTo>
                  <a:pt x="395511" y="53872"/>
                </a:lnTo>
                <a:lnTo>
                  <a:pt x="347659" y="59838"/>
                </a:lnTo>
                <a:lnTo>
                  <a:pt x="302461" y="66050"/>
                </a:lnTo>
                <a:lnTo>
                  <a:pt x="260014" y="72496"/>
                </a:lnTo>
                <a:lnTo>
                  <a:pt x="220413" y="79168"/>
                </a:lnTo>
                <a:lnTo>
                  <a:pt x="150132" y="93143"/>
                </a:lnTo>
                <a:lnTo>
                  <a:pt x="92383" y="107893"/>
                </a:lnTo>
                <a:lnTo>
                  <a:pt x="47931" y="123335"/>
                </a:lnTo>
                <a:lnTo>
                  <a:pt x="7860" y="147616"/>
                </a:lnTo>
                <a:lnTo>
                  <a:pt x="0" y="164426"/>
                </a:lnTo>
                <a:lnTo>
                  <a:pt x="1981" y="172887"/>
                </a:lnTo>
                <a:lnTo>
                  <a:pt x="47931" y="205517"/>
                </a:lnTo>
                <a:lnTo>
                  <a:pt x="92383" y="220960"/>
                </a:lnTo>
                <a:lnTo>
                  <a:pt x="150132" y="235710"/>
                </a:lnTo>
                <a:lnTo>
                  <a:pt x="220413" y="249685"/>
                </a:lnTo>
                <a:lnTo>
                  <a:pt x="260014" y="256357"/>
                </a:lnTo>
                <a:lnTo>
                  <a:pt x="302461" y="262803"/>
                </a:lnTo>
                <a:lnTo>
                  <a:pt x="347659" y="269015"/>
                </a:lnTo>
                <a:lnTo>
                  <a:pt x="395511" y="274981"/>
                </a:lnTo>
                <a:lnTo>
                  <a:pt x="445922" y="280692"/>
                </a:lnTo>
                <a:lnTo>
                  <a:pt x="498796" y="286136"/>
                </a:lnTo>
                <a:lnTo>
                  <a:pt x="611553" y="296186"/>
                </a:lnTo>
                <a:lnTo>
                  <a:pt x="733016" y="305047"/>
                </a:lnTo>
                <a:lnTo>
                  <a:pt x="862419" y="312638"/>
                </a:lnTo>
                <a:lnTo>
                  <a:pt x="1069737" y="321461"/>
                </a:lnTo>
                <a:lnTo>
                  <a:pt x="1290617" y="326959"/>
                </a:lnTo>
                <a:lnTo>
                  <a:pt x="1522476" y="328853"/>
                </a:lnTo>
                <a:lnTo>
                  <a:pt x="1600824" y="328639"/>
                </a:lnTo>
                <a:lnTo>
                  <a:pt x="1829315" y="325513"/>
                </a:lnTo>
                <a:lnTo>
                  <a:pt x="2045965" y="318875"/>
                </a:lnTo>
                <a:lnTo>
                  <a:pt x="2248190" y="309007"/>
                </a:lnTo>
                <a:lnTo>
                  <a:pt x="2373718" y="300770"/>
                </a:lnTo>
                <a:lnTo>
                  <a:pt x="2490923" y="291304"/>
                </a:lnTo>
                <a:lnTo>
                  <a:pt x="2599039" y="280692"/>
                </a:lnTo>
                <a:lnTo>
                  <a:pt x="2649449" y="274981"/>
                </a:lnTo>
                <a:lnTo>
                  <a:pt x="2697301" y="269015"/>
                </a:lnTo>
                <a:lnTo>
                  <a:pt x="2742497" y="262803"/>
                </a:lnTo>
                <a:lnTo>
                  <a:pt x="2784944" y="256357"/>
                </a:lnTo>
                <a:lnTo>
                  <a:pt x="2824544" y="249685"/>
                </a:lnTo>
                <a:lnTo>
                  <a:pt x="2894823" y="235710"/>
                </a:lnTo>
                <a:lnTo>
                  <a:pt x="2952571" y="220960"/>
                </a:lnTo>
                <a:lnTo>
                  <a:pt x="2997022" y="205517"/>
                </a:lnTo>
                <a:lnTo>
                  <a:pt x="3037091" y="181237"/>
                </a:lnTo>
                <a:lnTo>
                  <a:pt x="3044952" y="164426"/>
                </a:lnTo>
                <a:lnTo>
                  <a:pt x="3042971" y="155965"/>
                </a:lnTo>
                <a:lnTo>
                  <a:pt x="2997022" y="123335"/>
                </a:lnTo>
                <a:lnTo>
                  <a:pt x="2952571" y="107893"/>
                </a:lnTo>
                <a:lnTo>
                  <a:pt x="2894823" y="93143"/>
                </a:lnTo>
                <a:lnTo>
                  <a:pt x="2824544" y="79168"/>
                </a:lnTo>
                <a:lnTo>
                  <a:pt x="2784944" y="72496"/>
                </a:lnTo>
                <a:lnTo>
                  <a:pt x="2742497" y="66050"/>
                </a:lnTo>
                <a:lnTo>
                  <a:pt x="2697301" y="59838"/>
                </a:lnTo>
                <a:lnTo>
                  <a:pt x="2649449" y="53872"/>
                </a:lnTo>
                <a:lnTo>
                  <a:pt x="2599039" y="48161"/>
                </a:lnTo>
                <a:lnTo>
                  <a:pt x="2490923" y="37548"/>
                </a:lnTo>
                <a:lnTo>
                  <a:pt x="2373718" y="28082"/>
                </a:lnTo>
                <a:lnTo>
                  <a:pt x="2248190" y="19846"/>
                </a:lnTo>
                <a:lnTo>
                  <a:pt x="2045965" y="9977"/>
                </a:lnTo>
                <a:lnTo>
                  <a:pt x="1829315" y="3340"/>
                </a:lnTo>
                <a:lnTo>
                  <a:pt x="1600824" y="213"/>
                </a:lnTo>
                <a:lnTo>
                  <a:pt x="1522476" y="0"/>
                </a:lnTo>
                <a:close/>
              </a:path>
            </a:pathLst>
          </a:custGeom>
          <a:solidFill>
            <a:srgbClr val="66B3B3">
              <a:alpha val="51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6" name="CustomShape 56"/>
          <p:cNvSpPr/>
          <p:nvPr/>
        </p:nvSpPr>
        <p:spPr>
          <a:xfrm>
            <a:off x="1292400" y="6095880"/>
            <a:ext cx="1555560" cy="513360"/>
          </a:xfrm>
          <a:prstGeom prst="rect">
            <a:avLst/>
          </a:prstGeom>
          <a:blipFill rotWithShape="0">
            <a:blip r:embed="rId2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7" name="CustomShape 57"/>
          <p:cNvSpPr/>
          <p:nvPr/>
        </p:nvSpPr>
        <p:spPr>
          <a:xfrm>
            <a:off x="1424160" y="6151680"/>
            <a:ext cx="1216800" cy="2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/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1" strike="noStrike" spc="-12">
                <a:solidFill>
                  <a:srgbClr val="FFFFFF"/>
                </a:solidFill>
                <a:latin typeface="Times New Roman"/>
              </a:rPr>
              <a:t>Контроль</a:t>
            </a:r>
            <a:r>
              <a:rPr lang="ru-RU" sz="1800" b="1" strike="noStrike" spc="-72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1800" b="1" strike="noStrike" spc="-1">
                <a:solidFill>
                  <a:srgbClr val="FFFFFF"/>
                </a:solidFill>
                <a:latin typeface="Times New Roman"/>
              </a:rPr>
              <a:t>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08" name="CustomShape 58"/>
          <p:cNvSpPr/>
          <p:nvPr/>
        </p:nvSpPr>
        <p:spPr>
          <a:xfrm>
            <a:off x="963000" y="6370200"/>
            <a:ext cx="2212560" cy="487440"/>
          </a:xfrm>
          <a:prstGeom prst="rect">
            <a:avLst/>
          </a:prstGeom>
          <a:blipFill rotWithShape="0">
            <a:blip r:embed="rId23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9" name="CustomShape 59"/>
          <p:cNvSpPr/>
          <p:nvPr/>
        </p:nvSpPr>
        <p:spPr>
          <a:xfrm>
            <a:off x="1095120" y="6426000"/>
            <a:ext cx="1931400" cy="2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/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1" strike="noStrike" spc="-9">
                <a:solidFill>
                  <a:srgbClr val="FFFFFF"/>
                </a:solidFill>
                <a:latin typeface="Times New Roman"/>
              </a:rPr>
              <a:t>коррекция</a:t>
            </a:r>
            <a:r>
              <a:rPr lang="ru-RU" sz="1800" b="1" strike="noStrike" spc="-18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1800" b="1" strike="noStrike" spc="-4">
                <a:solidFill>
                  <a:srgbClr val="FFFFFF"/>
                </a:solidFill>
                <a:latin typeface="Times New Roman"/>
              </a:rPr>
              <a:t>знаний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10" name="CustomShape 60"/>
          <p:cNvSpPr/>
          <p:nvPr/>
        </p:nvSpPr>
        <p:spPr>
          <a:xfrm>
            <a:off x="3657600" y="6095880"/>
            <a:ext cx="5039640" cy="609120"/>
          </a:xfrm>
          <a:custGeom>
            <a:avLst/>
            <a:gdLst/>
            <a:ahLst/>
            <a:cxnLst/>
            <a:rect l="l" t="t" r="r" b="b"/>
            <a:pathLst>
              <a:path w="5039995" h="609600">
                <a:moveTo>
                  <a:pt x="4969764" y="0"/>
                </a:moveTo>
                <a:lnTo>
                  <a:pt x="70103" y="0"/>
                </a:lnTo>
                <a:lnTo>
                  <a:pt x="42808" y="5512"/>
                </a:lnTo>
                <a:lnTo>
                  <a:pt x="20526" y="20545"/>
                </a:lnTo>
                <a:lnTo>
                  <a:pt x="5506" y="42841"/>
                </a:lnTo>
                <a:lnTo>
                  <a:pt x="0" y="70142"/>
                </a:lnTo>
                <a:lnTo>
                  <a:pt x="0" y="539457"/>
                </a:lnTo>
                <a:lnTo>
                  <a:pt x="5506" y="566758"/>
                </a:lnTo>
                <a:lnTo>
                  <a:pt x="20526" y="589054"/>
                </a:lnTo>
                <a:lnTo>
                  <a:pt x="42808" y="604087"/>
                </a:lnTo>
                <a:lnTo>
                  <a:pt x="70103" y="609600"/>
                </a:lnTo>
                <a:lnTo>
                  <a:pt x="4969764" y="609600"/>
                </a:lnTo>
                <a:lnTo>
                  <a:pt x="4997059" y="604087"/>
                </a:lnTo>
                <a:lnTo>
                  <a:pt x="5019341" y="589054"/>
                </a:lnTo>
                <a:lnTo>
                  <a:pt x="5034361" y="566758"/>
                </a:lnTo>
                <a:lnTo>
                  <a:pt x="5039868" y="539457"/>
                </a:lnTo>
                <a:lnTo>
                  <a:pt x="5039868" y="70142"/>
                </a:lnTo>
                <a:lnTo>
                  <a:pt x="5034361" y="42841"/>
                </a:lnTo>
                <a:lnTo>
                  <a:pt x="5019341" y="20545"/>
                </a:lnTo>
                <a:lnTo>
                  <a:pt x="4997059" y="5512"/>
                </a:lnTo>
                <a:lnTo>
                  <a:pt x="4969764" y="0"/>
                </a:lnTo>
                <a:close/>
              </a:path>
            </a:pathLst>
          </a:cu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1" name="CustomShape 61"/>
          <p:cNvSpPr/>
          <p:nvPr/>
        </p:nvSpPr>
        <p:spPr>
          <a:xfrm>
            <a:off x="4494240" y="6189120"/>
            <a:ext cx="3385800" cy="513360"/>
          </a:xfrm>
          <a:prstGeom prst="rect">
            <a:avLst/>
          </a:prstGeom>
          <a:blipFill rotWithShape="0">
            <a:blip r:embed="rId2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2" name="CustomShape 62"/>
          <p:cNvSpPr/>
          <p:nvPr/>
        </p:nvSpPr>
        <p:spPr>
          <a:xfrm>
            <a:off x="4625640" y="6244200"/>
            <a:ext cx="3102840" cy="2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/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1800" b="1" strike="noStrike" spc="-18">
                <a:solidFill>
                  <a:srgbClr val="FFFFFF"/>
                </a:solidFill>
                <a:latin typeface="Times New Roman"/>
              </a:rPr>
              <a:t>итоговый </a:t>
            </a:r>
            <a:r>
              <a:rPr lang="ru-RU" sz="1800" b="1" strike="noStrike" spc="-38">
                <a:solidFill>
                  <a:srgbClr val="FFFFFF"/>
                </a:solidFill>
                <a:latin typeface="Times New Roman"/>
              </a:rPr>
              <a:t>зачёт, </a:t>
            </a:r>
            <a:r>
              <a:rPr lang="ru-RU" sz="1800" b="1" strike="noStrike" spc="-4">
                <a:solidFill>
                  <a:srgbClr val="FFFFFF"/>
                </a:solidFill>
                <a:latin typeface="Times New Roman"/>
              </a:rPr>
              <a:t>тренинг </a:t>
            </a:r>
            <a:r>
              <a:rPr lang="ru-RU" sz="1800" b="1" strike="noStrike" spc="-1">
                <a:solidFill>
                  <a:srgbClr val="FFFFFF"/>
                </a:solidFill>
                <a:latin typeface="Times New Roman"/>
              </a:rPr>
              <a:t>и</a:t>
            </a:r>
            <a:r>
              <a:rPr lang="ru-RU" sz="1800" b="1" strike="noStrike" spc="43">
                <a:solidFill>
                  <a:srgbClr val="FFFFFF"/>
                </a:solidFill>
                <a:latin typeface="Times New Roman"/>
              </a:rPr>
              <a:t> </a:t>
            </a:r>
            <a:r>
              <a:rPr lang="ru-RU" sz="1800" b="1" strike="noStrike" spc="-1">
                <a:solidFill>
                  <a:srgbClr val="FFFFFF"/>
                </a:solidFill>
                <a:latin typeface="Times New Roman"/>
              </a:rPr>
              <a:t>др.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13" name="CustomShape 63"/>
          <p:cNvSpPr/>
          <p:nvPr/>
        </p:nvSpPr>
        <p:spPr>
          <a:xfrm>
            <a:off x="3657600" y="6248520"/>
            <a:ext cx="380520" cy="380520"/>
          </a:xfrm>
          <a:custGeom>
            <a:avLst/>
            <a:gdLst/>
            <a:ahLst/>
            <a:cxnLst/>
            <a:rect l="l" t="t" r="r" b="b"/>
            <a:pathLst>
              <a:path w="381000" h="381000">
                <a:moveTo>
                  <a:pt x="179959" y="0"/>
                </a:moveTo>
                <a:lnTo>
                  <a:pt x="179959" y="95250"/>
                </a:lnTo>
                <a:lnTo>
                  <a:pt x="0" y="95250"/>
                </a:lnTo>
                <a:lnTo>
                  <a:pt x="0" y="285750"/>
                </a:lnTo>
                <a:lnTo>
                  <a:pt x="179959" y="285750"/>
                </a:lnTo>
                <a:lnTo>
                  <a:pt x="179959" y="381000"/>
                </a:lnTo>
                <a:lnTo>
                  <a:pt x="381000" y="190500"/>
                </a:lnTo>
                <a:lnTo>
                  <a:pt x="17995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CustomShape 1"/>
          <p:cNvSpPr/>
          <p:nvPr/>
        </p:nvSpPr>
        <p:spPr>
          <a:xfrm flipH="1">
            <a:off x="215280" y="0"/>
            <a:ext cx="1254240" cy="6856200"/>
          </a:xfrm>
          <a:custGeom>
            <a:avLst/>
            <a:gdLst/>
            <a:ahLst/>
            <a:cxnLst/>
            <a:rect l="l" t="t" r="r" b="b"/>
            <a:pathLst>
              <a:path h="6856730">
                <a:moveTo>
                  <a:pt x="0" y="0"/>
                </a:moveTo>
                <a:lnTo>
                  <a:pt x="0" y="6856475"/>
                </a:lnTo>
              </a:path>
            </a:pathLst>
          </a:custGeom>
          <a:noFill/>
          <a:ln w="12240">
            <a:solidFill>
              <a:srgbClr val="E4D48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5" name="CustomShape 2"/>
          <p:cNvSpPr/>
          <p:nvPr/>
        </p:nvSpPr>
        <p:spPr>
          <a:xfrm>
            <a:off x="1024200" y="0"/>
            <a:ext cx="360" cy="6856200"/>
          </a:xfrm>
          <a:custGeom>
            <a:avLst/>
            <a:gdLst/>
            <a:ahLst/>
            <a:cxnLst/>
            <a:rect l="l" t="t" r="r" b="b"/>
            <a:pathLst>
              <a:path h="6856730">
                <a:moveTo>
                  <a:pt x="0" y="0"/>
                </a:moveTo>
                <a:lnTo>
                  <a:pt x="0" y="6856475"/>
                </a:lnTo>
              </a:path>
            </a:pathLst>
          </a:custGeom>
          <a:noFill/>
          <a:ln w="12240">
            <a:solidFill>
              <a:srgbClr val="E4D48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6" name="CustomShape 3"/>
          <p:cNvSpPr/>
          <p:nvPr/>
        </p:nvSpPr>
        <p:spPr>
          <a:xfrm>
            <a:off x="1499760" y="228600"/>
            <a:ext cx="7491960" cy="1066320"/>
          </a:xfrm>
          <a:custGeom>
            <a:avLst/>
            <a:gdLst/>
            <a:ahLst/>
            <a:cxnLst/>
            <a:rect l="l" t="t" r="r" b="b"/>
            <a:pathLst>
              <a:path w="7492365" h="1066800">
                <a:moveTo>
                  <a:pt x="7490206" y="0"/>
                </a:moveTo>
                <a:lnTo>
                  <a:pt x="1778" y="0"/>
                </a:lnTo>
                <a:lnTo>
                  <a:pt x="0" y="1777"/>
                </a:lnTo>
                <a:lnTo>
                  <a:pt x="0" y="1065022"/>
                </a:lnTo>
                <a:lnTo>
                  <a:pt x="1778" y="1066800"/>
                </a:lnTo>
                <a:lnTo>
                  <a:pt x="7490206" y="1066800"/>
                </a:lnTo>
                <a:lnTo>
                  <a:pt x="7491983" y="1065022"/>
                </a:lnTo>
                <a:lnTo>
                  <a:pt x="7491983" y="1777"/>
                </a:lnTo>
                <a:lnTo>
                  <a:pt x="749020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7" name="CustomShape 4"/>
          <p:cNvSpPr/>
          <p:nvPr/>
        </p:nvSpPr>
        <p:spPr>
          <a:xfrm>
            <a:off x="1499760" y="228600"/>
            <a:ext cx="7491960" cy="1066320"/>
          </a:xfrm>
          <a:custGeom>
            <a:avLst/>
            <a:gdLst/>
            <a:ahLst/>
            <a:cxnLst/>
            <a:rect l="l" t="t" r="r" b="b"/>
            <a:pathLst>
              <a:path w="7492365" h="1066800">
                <a:moveTo>
                  <a:pt x="0" y="3809"/>
                </a:moveTo>
                <a:lnTo>
                  <a:pt x="0" y="1777"/>
                </a:lnTo>
                <a:lnTo>
                  <a:pt x="1778" y="0"/>
                </a:lnTo>
                <a:lnTo>
                  <a:pt x="3809" y="0"/>
                </a:lnTo>
                <a:lnTo>
                  <a:pt x="7488174" y="0"/>
                </a:lnTo>
                <a:lnTo>
                  <a:pt x="7490206" y="0"/>
                </a:lnTo>
                <a:lnTo>
                  <a:pt x="7491983" y="1777"/>
                </a:lnTo>
                <a:lnTo>
                  <a:pt x="7491983" y="3809"/>
                </a:lnTo>
                <a:lnTo>
                  <a:pt x="7491983" y="1062989"/>
                </a:lnTo>
                <a:lnTo>
                  <a:pt x="7491983" y="1065022"/>
                </a:lnTo>
                <a:lnTo>
                  <a:pt x="7490206" y="1066800"/>
                </a:lnTo>
                <a:lnTo>
                  <a:pt x="7488174" y="1066800"/>
                </a:lnTo>
                <a:lnTo>
                  <a:pt x="3809" y="1066800"/>
                </a:lnTo>
                <a:lnTo>
                  <a:pt x="1778" y="1066800"/>
                </a:lnTo>
                <a:lnTo>
                  <a:pt x="0" y="1065022"/>
                </a:lnTo>
                <a:lnTo>
                  <a:pt x="0" y="1062989"/>
                </a:lnTo>
                <a:lnTo>
                  <a:pt x="0" y="3809"/>
                </a:lnTo>
                <a:close/>
              </a:path>
            </a:pathLst>
          </a:custGeom>
          <a:noFill/>
          <a:ln w="9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8" name="TextShape 5"/>
          <p:cNvSpPr txBox="1"/>
          <p:nvPr/>
        </p:nvSpPr>
        <p:spPr>
          <a:xfrm>
            <a:off x="2951640" y="694800"/>
            <a:ext cx="4932360" cy="1158480"/>
          </a:xfrm>
          <a:prstGeom prst="rect">
            <a:avLst/>
          </a:prstGeom>
          <a:noFill/>
          <a:ln>
            <a:noFill/>
          </a:ln>
        </p:spPr>
        <p:txBody>
          <a:bodyPr lIns="0" tIns="13320" rIns="0" bIns="0"/>
          <a:lstStyle/>
          <a:p>
            <a:pPr marL="12600">
              <a:lnSpc>
                <a:spcPct val="100000"/>
              </a:lnSpc>
              <a:spcBef>
                <a:spcPts val="105"/>
              </a:spcBef>
            </a:pPr>
            <a:r>
              <a:rPr lang="ru-RU" sz="2000" b="1" strike="noStrike" spc="-1">
                <a:solidFill>
                  <a:srgbClr val="C00000"/>
                </a:solidFill>
                <a:latin typeface="Times New Roman"/>
              </a:rPr>
              <a:t>ОБЩИЕ ХАРАКТЕРИСТИКИ</a:t>
            </a:r>
            <a:r>
              <a:rPr lang="ru-RU" sz="2000" b="1" strike="noStrike" spc="-94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2000" b="1" strike="noStrike" spc="-1">
                <a:solidFill>
                  <a:srgbClr val="C00000"/>
                </a:solidFill>
                <a:latin typeface="Times New Roman"/>
              </a:rPr>
              <a:t>ЗАНЯТИЯ</a:t>
            </a:r>
            <a:endParaRPr lang="ru-RU" sz="2000" b="0" strike="noStrike" spc="-1">
              <a:latin typeface="Calibri"/>
            </a:endParaRPr>
          </a:p>
        </p:txBody>
      </p:sp>
      <p:sp>
        <p:nvSpPr>
          <p:cNvPr id="419" name="CustomShape 6"/>
          <p:cNvSpPr/>
          <p:nvPr/>
        </p:nvSpPr>
        <p:spPr>
          <a:xfrm>
            <a:off x="1510920" y="1761120"/>
            <a:ext cx="3123720" cy="2437920"/>
          </a:xfrm>
          <a:custGeom>
            <a:avLst/>
            <a:gdLst/>
            <a:ahLst/>
            <a:cxnLst/>
            <a:rect l="l" t="t" r="r" b="b"/>
            <a:pathLst>
              <a:path w="3124200" h="2438400">
                <a:moveTo>
                  <a:pt x="3120263" y="0"/>
                </a:moveTo>
                <a:lnTo>
                  <a:pt x="3937" y="0"/>
                </a:lnTo>
                <a:lnTo>
                  <a:pt x="0" y="3937"/>
                </a:lnTo>
                <a:lnTo>
                  <a:pt x="0" y="2434463"/>
                </a:lnTo>
                <a:lnTo>
                  <a:pt x="3937" y="2438400"/>
                </a:lnTo>
                <a:lnTo>
                  <a:pt x="3120263" y="2438400"/>
                </a:lnTo>
                <a:lnTo>
                  <a:pt x="3124200" y="2434463"/>
                </a:lnTo>
                <a:lnTo>
                  <a:pt x="3124200" y="3937"/>
                </a:lnTo>
                <a:lnTo>
                  <a:pt x="312026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0" name="CustomShape 7"/>
          <p:cNvSpPr/>
          <p:nvPr/>
        </p:nvSpPr>
        <p:spPr>
          <a:xfrm>
            <a:off x="1582560" y="1851687"/>
            <a:ext cx="3123720" cy="3110040"/>
          </a:xfrm>
          <a:custGeom>
            <a:avLst/>
            <a:gdLst/>
            <a:ahLst/>
            <a:cxnLst/>
            <a:rect l="l" t="t" r="r" b="b"/>
            <a:pathLst>
              <a:path w="3124200" h="2438400">
                <a:moveTo>
                  <a:pt x="0" y="8762"/>
                </a:moveTo>
                <a:lnTo>
                  <a:pt x="0" y="3937"/>
                </a:lnTo>
                <a:lnTo>
                  <a:pt x="3937" y="0"/>
                </a:lnTo>
                <a:lnTo>
                  <a:pt x="8762" y="0"/>
                </a:lnTo>
                <a:lnTo>
                  <a:pt x="3115437" y="0"/>
                </a:lnTo>
                <a:lnTo>
                  <a:pt x="3120263" y="0"/>
                </a:lnTo>
                <a:lnTo>
                  <a:pt x="3124200" y="3937"/>
                </a:lnTo>
                <a:lnTo>
                  <a:pt x="3124200" y="8762"/>
                </a:lnTo>
                <a:lnTo>
                  <a:pt x="3124200" y="2429637"/>
                </a:lnTo>
                <a:lnTo>
                  <a:pt x="3124200" y="2434463"/>
                </a:lnTo>
                <a:lnTo>
                  <a:pt x="3120263" y="2438400"/>
                </a:lnTo>
                <a:lnTo>
                  <a:pt x="3115437" y="2438400"/>
                </a:lnTo>
                <a:lnTo>
                  <a:pt x="8762" y="2438400"/>
                </a:lnTo>
                <a:lnTo>
                  <a:pt x="3937" y="2438400"/>
                </a:lnTo>
                <a:lnTo>
                  <a:pt x="0" y="2434463"/>
                </a:lnTo>
                <a:lnTo>
                  <a:pt x="0" y="2429637"/>
                </a:lnTo>
                <a:lnTo>
                  <a:pt x="0" y="8762"/>
                </a:lnTo>
                <a:close/>
              </a:path>
            </a:pathLst>
          </a:custGeom>
          <a:noFill/>
          <a:ln w="9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1" name="CustomShape 8"/>
          <p:cNvSpPr/>
          <p:nvPr/>
        </p:nvSpPr>
        <p:spPr>
          <a:xfrm>
            <a:off x="1683360" y="2102760"/>
            <a:ext cx="2803680" cy="171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/>
          <a:lstStyle/>
          <a:p>
            <a:pPr marL="70560" indent="-1080" algn="ctr">
              <a:lnSpc>
                <a:spcPct val="100000"/>
              </a:lnSpc>
              <a:spcBef>
                <a:spcPts val="96"/>
              </a:spcBef>
            </a:pPr>
            <a:r>
              <a:rPr lang="ru-RU" b="1" strike="noStrike" spc="-9" dirty="0">
                <a:latin typeface="Times New Roman"/>
              </a:rPr>
              <a:t>Каждое занятие </a:t>
            </a:r>
            <a:r>
              <a:rPr lang="ru-RU" b="1" strike="noStrike" spc="-4" dirty="0">
                <a:latin typeface="Times New Roman"/>
              </a:rPr>
              <a:t>имеет цель,  </a:t>
            </a:r>
            <a:r>
              <a:rPr lang="ru-RU" b="1" strike="noStrike" spc="-9" dirty="0">
                <a:latin typeface="Times New Roman"/>
              </a:rPr>
              <a:t>конкретное содержание,  определённые </a:t>
            </a:r>
            <a:r>
              <a:rPr lang="ru-RU" b="1" strike="noStrike" spc="-18" dirty="0">
                <a:latin typeface="Times New Roman"/>
              </a:rPr>
              <a:t>методы  </a:t>
            </a:r>
            <a:r>
              <a:rPr lang="ru-RU" b="1" strike="noStrike" spc="-4" dirty="0">
                <a:latin typeface="Times New Roman"/>
              </a:rPr>
              <a:t>организации</a:t>
            </a:r>
            <a:r>
              <a:rPr lang="ru-RU" b="1" strike="noStrike" spc="-58" dirty="0">
                <a:latin typeface="Times New Roman"/>
              </a:rPr>
              <a:t> </a:t>
            </a:r>
            <a:r>
              <a:rPr lang="ru-RU" b="1" strike="noStrike" spc="-9" dirty="0">
                <a:latin typeface="Times New Roman"/>
              </a:rPr>
              <a:t>педагогической  деятельности,</a:t>
            </a:r>
            <a:endParaRPr lang="ru-RU" b="0" strike="noStrike" spc="-1" dirty="0">
              <a:latin typeface="Arial"/>
            </a:endParaRPr>
          </a:p>
          <a:p>
            <a:pPr marL="12600" indent="-1080" algn="ctr">
              <a:lnSpc>
                <a:spcPct val="100000"/>
              </a:lnSpc>
            </a:pPr>
            <a:r>
              <a:rPr lang="ru-RU" b="1" strike="noStrike" spc="-12" dirty="0">
                <a:latin typeface="Times New Roman"/>
              </a:rPr>
              <a:t>соответствующие </a:t>
            </a:r>
            <a:r>
              <a:rPr lang="ru-RU" b="1" strike="noStrike" spc="-9" dirty="0">
                <a:latin typeface="Times New Roman"/>
              </a:rPr>
              <a:t>возрастным  особенностям</a:t>
            </a:r>
            <a:r>
              <a:rPr lang="ru-RU" b="1" strike="noStrike" spc="9" dirty="0">
                <a:latin typeface="Times New Roman"/>
              </a:rPr>
              <a:t> </a:t>
            </a:r>
            <a:r>
              <a:rPr lang="ru-RU" b="1" strike="noStrike" spc="-9" dirty="0">
                <a:latin typeface="Times New Roman"/>
              </a:rPr>
              <a:t>учащихся</a:t>
            </a:r>
            <a:endParaRPr lang="ru-RU" b="0" strike="noStrike" spc="-1" dirty="0">
              <a:latin typeface="Arial"/>
            </a:endParaRPr>
          </a:p>
        </p:txBody>
      </p:sp>
      <p:sp>
        <p:nvSpPr>
          <p:cNvPr id="422" name="CustomShape 9"/>
          <p:cNvSpPr/>
          <p:nvPr/>
        </p:nvSpPr>
        <p:spPr>
          <a:xfrm>
            <a:off x="5638680" y="1828799"/>
            <a:ext cx="3352320" cy="3132927"/>
          </a:xfrm>
          <a:custGeom>
            <a:avLst/>
            <a:gdLst/>
            <a:ahLst/>
            <a:cxnLst/>
            <a:rect l="l" t="t" r="r" b="b"/>
            <a:pathLst>
              <a:path w="3352800" h="2438400">
                <a:moveTo>
                  <a:pt x="0" y="8762"/>
                </a:moveTo>
                <a:lnTo>
                  <a:pt x="0" y="3937"/>
                </a:lnTo>
                <a:lnTo>
                  <a:pt x="3937" y="0"/>
                </a:lnTo>
                <a:lnTo>
                  <a:pt x="8762" y="0"/>
                </a:lnTo>
                <a:lnTo>
                  <a:pt x="3344036" y="0"/>
                </a:lnTo>
                <a:lnTo>
                  <a:pt x="3348863" y="0"/>
                </a:lnTo>
                <a:lnTo>
                  <a:pt x="3352800" y="3937"/>
                </a:lnTo>
                <a:lnTo>
                  <a:pt x="3352800" y="8762"/>
                </a:lnTo>
                <a:lnTo>
                  <a:pt x="3352800" y="2429637"/>
                </a:lnTo>
                <a:lnTo>
                  <a:pt x="3352800" y="2434463"/>
                </a:lnTo>
                <a:lnTo>
                  <a:pt x="3348863" y="2438400"/>
                </a:lnTo>
                <a:lnTo>
                  <a:pt x="3344036" y="2438400"/>
                </a:lnTo>
                <a:lnTo>
                  <a:pt x="8762" y="2438400"/>
                </a:lnTo>
                <a:lnTo>
                  <a:pt x="3937" y="2438400"/>
                </a:lnTo>
                <a:lnTo>
                  <a:pt x="0" y="2434463"/>
                </a:lnTo>
                <a:lnTo>
                  <a:pt x="0" y="2429637"/>
                </a:lnTo>
                <a:lnTo>
                  <a:pt x="0" y="8762"/>
                </a:lnTo>
                <a:close/>
              </a:path>
            </a:pathLst>
          </a:custGeom>
          <a:noFill/>
          <a:ln w="9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3" name="CustomShape 10"/>
          <p:cNvSpPr/>
          <p:nvPr/>
        </p:nvSpPr>
        <p:spPr>
          <a:xfrm>
            <a:off x="5979960" y="2102760"/>
            <a:ext cx="2671560" cy="122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/>
          <a:lstStyle/>
          <a:p>
            <a:pPr marL="12600" indent="348480">
              <a:lnSpc>
                <a:spcPct val="100000"/>
              </a:lnSpc>
              <a:spcBef>
                <a:spcPts val="96"/>
              </a:spcBef>
            </a:pPr>
            <a:r>
              <a:rPr lang="ru-RU" b="1" strike="noStrike" spc="-9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Любое занятие </a:t>
            </a:r>
            <a:r>
              <a:rPr lang="ru-RU" b="1" strike="noStrike" spc="-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 определённую </a:t>
            </a:r>
            <a:r>
              <a:rPr lang="ru-RU" b="1" strike="noStrike" spc="-29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структуру,</a:t>
            </a:r>
            <a:r>
              <a:rPr lang="ru-RU" b="1" strike="noStrike" spc="12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trike="noStrike" spc="-38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т.е.</a:t>
            </a:r>
            <a:r>
              <a:rPr lang="ru-RU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trike="noStrike" spc="-9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</a:t>
            </a:r>
            <a:r>
              <a:rPr lang="ru-RU" b="1" strike="noStrike" spc="-4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b="1" strike="noStrike" spc="24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trike="noStrike" spc="-12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отдельных</a:t>
            </a:r>
            <a:r>
              <a:rPr lang="ru-RU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strike="noStrike" spc="-9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заимосвязанных</a:t>
            </a:r>
            <a:r>
              <a:rPr lang="ru-RU" b="1" spc="-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trike="noStrike" spc="-12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этапов</a:t>
            </a:r>
            <a:endParaRPr lang="ru-RU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4" name="CustomShape 11"/>
          <p:cNvSpPr/>
          <p:nvPr/>
        </p:nvSpPr>
        <p:spPr>
          <a:xfrm>
            <a:off x="2819520" y="1295280"/>
            <a:ext cx="484920" cy="533160"/>
          </a:xfrm>
          <a:custGeom>
            <a:avLst/>
            <a:gdLst/>
            <a:ahLst/>
            <a:cxnLst/>
            <a:rect l="l" t="t" r="r" b="b"/>
            <a:pathLst>
              <a:path w="485139" h="533400">
                <a:moveTo>
                  <a:pt x="484632" y="291084"/>
                </a:moveTo>
                <a:lnTo>
                  <a:pt x="0" y="291084"/>
                </a:lnTo>
                <a:lnTo>
                  <a:pt x="242316" y="533400"/>
                </a:lnTo>
                <a:lnTo>
                  <a:pt x="484632" y="291084"/>
                </a:lnTo>
                <a:close/>
                <a:moveTo>
                  <a:pt x="363474" y="0"/>
                </a:moveTo>
                <a:lnTo>
                  <a:pt x="121157" y="0"/>
                </a:lnTo>
                <a:lnTo>
                  <a:pt x="121157" y="291084"/>
                </a:lnTo>
                <a:lnTo>
                  <a:pt x="363474" y="291084"/>
                </a:lnTo>
                <a:lnTo>
                  <a:pt x="363474" y="0"/>
                </a:lnTo>
                <a:close/>
              </a:path>
            </a:pathLst>
          </a:custGeom>
          <a:solidFill>
            <a:srgbClr val="E4D48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5" name="CustomShape 12"/>
          <p:cNvSpPr/>
          <p:nvPr/>
        </p:nvSpPr>
        <p:spPr>
          <a:xfrm>
            <a:off x="2819520" y="1295280"/>
            <a:ext cx="484920" cy="533160"/>
          </a:xfrm>
          <a:custGeom>
            <a:avLst/>
            <a:gdLst/>
            <a:ahLst/>
            <a:cxnLst/>
            <a:rect l="l" t="t" r="r" b="b"/>
            <a:pathLst>
              <a:path w="485139" h="533400">
                <a:moveTo>
                  <a:pt x="0" y="291084"/>
                </a:moveTo>
                <a:lnTo>
                  <a:pt x="121157" y="291084"/>
                </a:lnTo>
                <a:lnTo>
                  <a:pt x="121157" y="0"/>
                </a:lnTo>
                <a:lnTo>
                  <a:pt x="363474" y="0"/>
                </a:lnTo>
                <a:lnTo>
                  <a:pt x="363474" y="291084"/>
                </a:lnTo>
                <a:lnTo>
                  <a:pt x="484632" y="291084"/>
                </a:lnTo>
                <a:lnTo>
                  <a:pt x="242316" y="533400"/>
                </a:lnTo>
                <a:lnTo>
                  <a:pt x="0" y="291084"/>
                </a:lnTo>
                <a:close/>
              </a:path>
            </a:pathLst>
          </a:custGeom>
          <a:noFill/>
          <a:ln w="9000">
            <a:solidFill>
              <a:srgbClr val="3333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6" name="CustomShape 13"/>
          <p:cNvSpPr/>
          <p:nvPr/>
        </p:nvSpPr>
        <p:spPr>
          <a:xfrm>
            <a:off x="6934320" y="1295280"/>
            <a:ext cx="484920" cy="533160"/>
          </a:xfrm>
          <a:custGeom>
            <a:avLst/>
            <a:gdLst/>
            <a:ahLst/>
            <a:cxnLst/>
            <a:rect l="l" t="t" r="r" b="b"/>
            <a:pathLst>
              <a:path w="485140" h="533400">
                <a:moveTo>
                  <a:pt x="484631" y="291084"/>
                </a:moveTo>
                <a:lnTo>
                  <a:pt x="0" y="291084"/>
                </a:lnTo>
                <a:lnTo>
                  <a:pt x="242316" y="533400"/>
                </a:lnTo>
                <a:lnTo>
                  <a:pt x="484631" y="291084"/>
                </a:lnTo>
                <a:close/>
                <a:moveTo>
                  <a:pt x="363474" y="0"/>
                </a:moveTo>
                <a:lnTo>
                  <a:pt x="121157" y="0"/>
                </a:lnTo>
                <a:lnTo>
                  <a:pt x="121157" y="291084"/>
                </a:lnTo>
                <a:lnTo>
                  <a:pt x="363474" y="291084"/>
                </a:lnTo>
                <a:lnTo>
                  <a:pt x="363474" y="0"/>
                </a:lnTo>
                <a:close/>
              </a:path>
            </a:pathLst>
          </a:custGeom>
          <a:solidFill>
            <a:srgbClr val="E4D48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7" name="CustomShape 14"/>
          <p:cNvSpPr/>
          <p:nvPr/>
        </p:nvSpPr>
        <p:spPr>
          <a:xfrm>
            <a:off x="6934320" y="1295280"/>
            <a:ext cx="484920" cy="533160"/>
          </a:xfrm>
          <a:custGeom>
            <a:avLst/>
            <a:gdLst/>
            <a:ahLst/>
            <a:cxnLst/>
            <a:rect l="l" t="t" r="r" b="b"/>
            <a:pathLst>
              <a:path w="485140" h="533400">
                <a:moveTo>
                  <a:pt x="0" y="291084"/>
                </a:moveTo>
                <a:lnTo>
                  <a:pt x="121157" y="291084"/>
                </a:lnTo>
                <a:lnTo>
                  <a:pt x="121157" y="0"/>
                </a:lnTo>
                <a:lnTo>
                  <a:pt x="363474" y="0"/>
                </a:lnTo>
                <a:lnTo>
                  <a:pt x="363474" y="291084"/>
                </a:lnTo>
                <a:lnTo>
                  <a:pt x="484631" y="291084"/>
                </a:lnTo>
                <a:lnTo>
                  <a:pt x="242316" y="533400"/>
                </a:lnTo>
                <a:lnTo>
                  <a:pt x="0" y="291084"/>
                </a:lnTo>
                <a:close/>
              </a:path>
            </a:pathLst>
          </a:custGeom>
          <a:noFill/>
          <a:ln w="9000">
            <a:solidFill>
              <a:srgbClr val="3333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8" name="CustomShape 15"/>
          <p:cNvSpPr/>
          <p:nvPr/>
        </p:nvSpPr>
        <p:spPr>
          <a:xfrm>
            <a:off x="3427200" y="5245560"/>
            <a:ext cx="3657240" cy="1307520"/>
          </a:xfrm>
          <a:custGeom>
            <a:avLst/>
            <a:gdLst/>
            <a:ahLst/>
            <a:cxnLst/>
            <a:rect l="l" t="t" r="r" b="b"/>
            <a:pathLst>
              <a:path w="3657600" h="1143000">
                <a:moveTo>
                  <a:pt x="0" y="4191"/>
                </a:moveTo>
                <a:lnTo>
                  <a:pt x="0" y="1905"/>
                </a:lnTo>
                <a:lnTo>
                  <a:pt x="1904" y="0"/>
                </a:lnTo>
                <a:lnTo>
                  <a:pt x="4190" y="0"/>
                </a:lnTo>
                <a:lnTo>
                  <a:pt x="3653408" y="0"/>
                </a:lnTo>
                <a:lnTo>
                  <a:pt x="3655695" y="0"/>
                </a:lnTo>
                <a:lnTo>
                  <a:pt x="3657600" y="1905"/>
                </a:lnTo>
                <a:lnTo>
                  <a:pt x="3657600" y="4191"/>
                </a:lnTo>
                <a:lnTo>
                  <a:pt x="3657600" y="1138872"/>
                </a:lnTo>
                <a:lnTo>
                  <a:pt x="3657600" y="1141145"/>
                </a:lnTo>
                <a:lnTo>
                  <a:pt x="3655695" y="1143000"/>
                </a:lnTo>
                <a:lnTo>
                  <a:pt x="3653408" y="1143000"/>
                </a:lnTo>
                <a:lnTo>
                  <a:pt x="4190" y="1143000"/>
                </a:lnTo>
                <a:lnTo>
                  <a:pt x="1904" y="1143000"/>
                </a:lnTo>
                <a:lnTo>
                  <a:pt x="0" y="1141145"/>
                </a:lnTo>
                <a:lnTo>
                  <a:pt x="0" y="1138872"/>
                </a:lnTo>
                <a:lnTo>
                  <a:pt x="0" y="4191"/>
                </a:lnTo>
                <a:close/>
              </a:path>
            </a:pathLst>
          </a:custGeom>
          <a:noFill/>
          <a:ln w="9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9" name="CustomShape 16"/>
          <p:cNvSpPr/>
          <p:nvPr/>
        </p:nvSpPr>
        <p:spPr>
          <a:xfrm>
            <a:off x="3548160" y="5074200"/>
            <a:ext cx="3415320" cy="74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/>
          <a:lstStyle/>
          <a:p>
            <a:pPr marL="12600" algn="ctr">
              <a:lnSpc>
                <a:spcPct val="100000"/>
              </a:lnSpc>
              <a:spcBef>
                <a:spcPts val="96"/>
              </a:spcBef>
            </a:pPr>
            <a:endParaRPr lang="ru-RU" sz="1600" b="1" strike="noStrike" spc="-4" dirty="0" smtClean="0">
              <a:latin typeface="Times New Roman"/>
            </a:endParaRPr>
          </a:p>
          <a:p>
            <a:pPr marL="12600" algn="ctr">
              <a:lnSpc>
                <a:spcPct val="100000"/>
              </a:lnSpc>
              <a:spcBef>
                <a:spcPts val="96"/>
              </a:spcBef>
            </a:pPr>
            <a:r>
              <a:rPr lang="ru-RU" b="1" strike="noStrike" spc="-4" dirty="0" smtClean="0">
                <a:latin typeface="Times New Roman"/>
              </a:rPr>
              <a:t>Построение </a:t>
            </a:r>
            <a:r>
              <a:rPr lang="ru-RU" b="1" strike="noStrike" spc="-9" dirty="0">
                <a:latin typeface="Times New Roman"/>
              </a:rPr>
              <a:t>занятий осуществляется  </a:t>
            </a:r>
            <a:r>
              <a:rPr lang="ru-RU" b="1" strike="noStrike" spc="-4" dirty="0">
                <a:latin typeface="Times New Roman"/>
              </a:rPr>
              <a:t>по определённой </a:t>
            </a:r>
            <a:r>
              <a:rPr lang="ru-RU" b="1" strike="noStrike" spc="-9" dirty="0">
                <a:latin typeface="Times New Roman"/>
              </a:rPr>
              <a:t>логике, </a:t>
            </a:r>
            <a:r>
              <a:rPr lang="ru-RU" b="1" strike="noStrike" spc="-4" dirty="0">
                <a:latin typeface="Times New Roman"/>
              </a:rPr>
              <a:t>зависящей  </a:t>
            </a:r>
            <a:r>
              <a:rPr lang="ru-RU" b="1" strike="noStrike" spc="-12" dirty="0">
                <a:latin typeface="Times New Roman"/>
              </a:rPr>
              <a:t>от </a:t>
            </a:r>
            <a:r>
              <a:rPr lang="ru-RU" b="1" strike="noStrike" spc="-18" dirty="0">
                <a:latin typeface="Times New Roman"/>
              </a:rPr>
              <a:t>его </a:t>
            </a:r>
            <a:r>
              <a:rPr lang="ru-RU" b="1" strike="noStrike" spc="-4" dirty="0">
                <a:latin typeface="Times New Roman"/>
              </a:rPr>
              <a:t>целей и</a:t>
            </a:r>
            <a:r>
              <a:rPr lang="ru-RU" b="1" strike="noStrike" spc="43" dirty="0">
                <a:latin typeface="Times New Roman"/>
              </a:rPr>
              <a:t> </a:t>
            </a:r>
            <a:r>
              <a:rPr lang="ru-RU" b="1" strike="noStrike" spc="-4" dirty="0">
                <a:latin typeface="Times New Roman"/>
              </a:rPr>
              <a:t>вида</a:t>
            </a:r>
            <a:endParaRPr lang="ru-RU" b="0" strike="noStrike" spc="-1" dirty="0">
              <a:latin typeface="Arial"/>
            </a:endParaRPr>
          </a:p>
        </p:txBody>
      </p:sp>
      <p:sp>
        <p:nvSpPr>
          <p:cNvPr id="430" name="CustomShape 17"/>
          <p:cNvSpPr/>
          <p:nvPr/>
        </p:nvSpPr>
        <p:spPr>
          <a:xfrm>
            <a:off x="4907160" y="1294920"/>
            <a:ext cx="560880" cy="3950460"/>
          </a:xfrm>
          <a:custGeom>
            <a:avLst/>
            <a:gdLst/>
            <a:ahLst/>
            <a:cxnLst/>
            <a:rect l="l" t="t" r="r" b="b"/>
            <a:pathLst>
              <a:path w="561339" h="3505200">
                <a:moveTo>
                  <a:pt x="560832" y="3224784"/>
                </a:moveTo>
                <a:lnTo>
                  <a:pt x="0" y="3224784"/>
                </a:lnTo>
                <a:lnTo>
                  <a:pt x="280415" y="3505200"/>
                </a:lnTo>
                <a:lnTo>
                  <a:pt x="560832" y="3224784"/>
                </a:lnTo>
                <a:close/>
                <a:moveTo>
                  <a:pt x="420624" y="0"/>
                </a:moveTo>
                <a:lnTo>
                  <a:pt x="140208" y="0"/>
                </a:lnTo>
                <a:lnTo>
                  <a:pt x="140208" y="3224784"/>
                </a:lnTo>
                <a:lnTo>
                  <a:pt x="420624" y="3224784"/>
                </a:lnTo>
                <a:lnTo>
                  <a:pt x="420624" y="0"/>
                </a:lnTo>
                <a:close/>
              </a:path>
            </a:pathLst>
          </a:custGeom>
          <a:solidFill>
            <a:srgbClr val="E4D48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1" name="CustomShape 18"/>
          <p:cNvSpPr/>
          <p:nvPr/>
        </p:nvSpPr>
        <p:spPr>
          <a:xfrm>
            <a:off x="4907160" y="1295280"/>
            <a:ext cx="530640" cy="3950280"/>
          </a:xfrm>
          <a:custGeom>
            <a:avLst/>
            <a:gdLst/>
            <a:ahLst/>
            <a:cxnLst/>
            <a:rect l="l" t="t" r="r" b="b"/>
            <a:pathLst>
              <a:path w="561339" h="3505200">
                <a:moveTo>
                  <a:pt x="0" y="3224784"/>
                </a:moveTo>
                <a:lnTo>
                  <a:pt x="140208" y="3224784"/>
                </a:lnTo>
                <a:lnTo>
                  <a:pt x="140208" y="0"/>
                </a:lnTo>
                <a:lnTo>
                  <a:pt x="420624" y="0"/>
                </a:lnTo>
                <a:lnTo>
                  <a:pt x="420624" y="3224784"/>
                </a:lnTo>
                <a:lnTo>
                  <a:pt x="560832" y="3224784"/>
                </a:lnTo>
                <a:lnTo>
                  <a:pt x="280415" y="3505200"/>
                </a:lnTo>
                <a:lnTo>
                  <a:pt x="0" y="3224784"/>
                </a:lnTo>
                <a:close/>
              </a:path>
            </a:pathLst>
          </a:custGeom>
          <a:noFill/>
          <a:ln w="9000">
            <a:solidFill>
              <a:srgbClr val="3333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CustomShape 1"/>
          <p:cNvSpPr/>
          <p:nvPr/>
        </p:nvSpPr>
        <p:spPr>
          <a:xfrm>
            <a:off x="719280" y="3424320"/>
            <a:ext cx="181080" cy="343332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7" name="CustomShape 2"/>
          <p:cNvSpPr/>
          <p:nvPr/>
        </p:nvSpPr>
        <p:spPr>
          <a:xfrm>
            <a:off x="0" y="3424320"/>
            <a:ext cx="350280" cy="343332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8" name="CustomShape 3"/>
          <p:cNvSpPr/>
          <p:nvPr/>
        </p:nvSpPr>
        <p:spPr>
          <a:xfrm>
            <a:off x="352080" y="3424320"/>
            <a:ext cx="366840" cy="3433320"/>
          </a:xfrm>
          <a:prstGeom prst="rect">
            <a:avLst/>
          </a:prstGeom>
          <a:blipFill rotWithShape="0">
            <a:blip r:embed="rId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9" name="CustomShape 4"/>
          <p:cNvSpPr/>
          <p:nvPr/>
        </p:nvSpPr>
        <p:spPr>
          <a:xfrm>
            <a:off x="0" y="3424320"/>
            <a:ext cx="718920" cy="343332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0" name="CustomShape 5"/>
          <p:cNvSpPr/>
          <p:nvPr/>
        </p:nvSpPr>
        <p:spPr>
          <a:xfrm>
            <a:off x="719280" y="3424320"/>
            <a:ext cx="504000" cy="3433320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1" name="CustomShape 6"/>
          <p:cNvSpPr/>
          <p:nvPr/>
        </p:nvSpPr>
        <p:spPr>
          <a:xfrm>
            <a:off x="900720" y="3438000"/>
            <a:ext cx="322560" cy="3419640"/>
          </a:xfrm>
          <a:prstGeom prst="rect">
            <a:avLst/>
          </a:prstGeom>
          <a:blipFill rotWithShape="0">
            <a:blip r:embed="rId7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2" name="CustomShape 7"/>
          <p:cNvSpPr/>
          <p:nvPr/>
        </p:nvSpPr>
        <p:spPr>
          <a:xfrm>
            <a:off x="352080" y="4194000"/>
            <a:ext cx="545040" cy="1025280"/>
          </a:xfrm>
          <a:prstGeom prst="rect">
            <a:avLst/>
          </a:prstGeom>
          <a:blipFill rotWithShape="0">
            <a:blip r:embed="rId8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3" name="CustomShape 8"/>
          <p:cNvSpPr/>
          <p:nvPr/>
        </p:nvSpPr>
        <p:spPr>
          <a:xfrm>
            <a:off x="352080" y="4625280"/>
            <a:ext cx="545040" cy="1022040"/>
          </a:xfrm>
          <a:prstGeom prst="rect">
            <a:avLst/>
          </a:prstGeom>
          <a:blipFill rotWithShape="0">
            <a:blip r:embed="rId9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4" name="CustomShape 9"/>
          <p:cNvSpPr/>
          <p:nvPr/>
        </p:nvSpPr>
        <p:spPr>
          <a:xfrm>
            <a:off x="352080" y="5033880"/>
            <a:ext cx="545040" cy="1022040"/>
          </a:xfrm>
          <a:prstGeom prst="rect">
            <a:avLst/>
          </a:prstGeom>
          <a:blipFill rotWithShape="0">
            <a:blip r:embed="rId10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5" name="CustomShape 10"/>
          <p:cNvSpPr/>
          <p:nvPr/>
        </p:nvSpPr>
        <p:spPr>
          <a:xfrm>
            <a:off x="352080" y="5439240"/>
            <a:ext cx="545040" cy="1023840"/>
          </a:xfrm>
          <a:prstGeom prst="rect">
            <a:avLst/>
          </a:prstGeom>
          <a:blipFill rotWithShape="0">
            <a:blip r:embed="rId11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6" name="CustomShape 11"/>
          <p:cNvSpPr/>
          <p:nvPr/>
        </p:nvSpPr>
        <p:spPr>
          <a:xfrm>
            <a:off x="352080" y="5846040"/>
            <a:ext cx="545040" cy="1011600"/>
          </a:xfrm>
          <a:prstGeom prst="rect">
            <a:avLst/>
          </a:prstGeom>
          <a:blipFill rotWithShape="0">
            <a:blip r:embed="rId1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7" name="CustomShape 12"/>
          <p:cNvSpPr/>
          <p:nvPr/>
        </p:nvSpPr>
        <p:spPr>
          <a:xfrm>
            <a:off x="490680" y="6251400"/>
            <a:ext cx="406440" cy="606240"/>
          </a:xfrm>
          <a:prstGeom prst="rect">
            <a:avLst/>
          </a:prstGeom>
          <a:blipFill rotWithShape="0">
            <a:blip r:embed="rId13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8" name="CustomShape 13"/>
          <p:cNvSpPr/>
          <p:nvPr/>
        </p:nvSpPr>
        <p:spPr>
          <a:xfrm>
            <a:off x="352080" y="3765960"/>
            <a:ext cx="545040" cy="102204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9" name="CustomShape 14"/>
          <p:cNvSpPr/>
          <p:nvPr/>
        </p:nvSpPr>
        <p:spPr>
          <a:xfrm>
            <a:off x="352080" y="3424320"/>
            <a:ext cx="548280" cy="910800"/>
          </a:xfrm>
          <a:prstGeom prst="rect">
            <a:avLst/>
          </a:prstGeom>
          <a:blipFill rotWithShape="0">
            <a:blip r:embed="rId15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0" name="CustomShape 15"/>
          <p:cNvSpPr/>
          <p:nvPr/>
        </p:nvSpPr>
        <p:spPr>
          <a:xfrm>
            <a:off x="719280" y="4680"/>
            <a:ext cx="181080" cy="3445560"/>
          </a:xfrm>
          <a:prstGeom prst="rect">
            <a:avLst/>
          </a:prstGeom>
          <a:blipFill rotWithShape="0">
            <a:blip r:embed="rId16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1" name="CustomShape 16"/>
          <p:cNvSpPr/>
          <p:nvPr/>
        </p:nvSpPr>
        <p:spPr>
          <a:xfrm>
            <a:off x="0" y="4680"/>
            <a:ext cx="350280" cy="3445560"/>
          </a:xfrm>
          <a:prstGeom prst="rect">
            <a:avLst/>
          </a:prstGeom>
          <a:blipFill rotWithShape="0">
            <a:blip r:embed="rId17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2" name="CustomShape 17"/>
          <p:cNvSpPr/>
          <p:nvPr/>
        </p:nvSpPr>
        <p:spPr>
          <a:xfrm>
            <a:off x="352080" y="4680"/>
            <a:ext cx="366840" cy="3445560"/>
          </a:xfrm>
          <a:prstGeom prst="rect">
            <a:avLst/>
          </a:prstGeom>
          <a:blipFill rotWithShape="0">
            <a:blip r:embed="rId18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3" name="CustomShape 18"/>
          <p:cNvSpPr/>
          <p:nvPr/>
        </p:nvSpPr>
        <p:spPr>
          <a:xfrm>
            <a:off x="0" y="4680"/>
            <a:ext cx="718920" cy="3445560"/>
          </a:xfrm>
          <a:prstGeom prst="rect">
            <a:avLst/>
          </a:prstGeom>
          <a:blipFill rotWithShape="0">
            <a:blip r:embed="rId19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4" name="CustomShape 19"/>
          <p:cNvSpPr/>
          <p:nvPr/>
        </p:nvSpPr>
        <p:spPr>
          <a:xfrm>
            <a:off x="900720" y="4680"/>
            <a:ext cx="322560" cy="3445560"/>
          </a:xfrm>
          <a:prstGeom prst="rect">
            <a:avLst/>
          </a:prstGeom>
          <a:blipFill rotWithShape="0">
            <a:blip r:embed="rId20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5" name="CustomShape 20"/>
          <p:cNvSpPr/>
          <p:nvPr/>
        </p:nvSpPr>
        <p:spPr>
          <a:xfrm>
            <a:off x="352080" y="798480"/>
            <a:ext cx="545040" cy="1023480"/>
          </a:xfrm>
          <a:prstGeom prst="rect">
            <a:avLst/>
          </a:prstGeom>
          <a:blipFill rotWithShape="0">
            <a:blip r:embed="rId21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6" name="CustomShape 21"/>
          <p:cNvSpPr/>
          <p:nvPr/>
        </p:nvSpPr>
        <p:spPr>
          <a:xfrm>
            <a:off x="352080" y="1207080"/>
            <a:ext cx="545040" cy="102204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7" name="CustomShape 22"/>
          <p:cNvSpPr/>
          <p:nvPr/>
        </p:nvSpPr>
        <p:spPr>
          <a:xfrm>
            <a:off x="352080" y="1612440"/>
            <a:ext cx="545040" cy="1022040"/>
          </a:xfrm>
          <a:prstGeom prst="rect">
            <a:avLst/>
          </a:prstGeom>
          <a:blipFill rotWithShape="0">
            <a:blip r:embed="rId1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8" name="CustomShape 23"/>
          <p:cNvSpPr/>
          <p:nvPr/>
        </p:nvSpPr>
        <p:spPr>
          <a:xfrm>
            <a:off x="352080" y="2019240"/>
            <a:ext cx="545040" cy="1023480"/>
          </a:xfrm>
          <a:prstGeom prst="rect">
            <a:avLst/>
          </a:prstGeom>
          <a:blipFill rotWithShape="0">
            <a:blip r:embed="rId21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9" name="CustomShape 24"/>
          <p:cNvSpPr/>
          <p:nvPr/>
        </p:nvSpPr>
        <p:spPr>
          <a:xfrm>
            <a:off x="352080" y="2426040"/>
            <a:ext cx="545040" cy="1025280"/>
          </a:xfrm>
          <a:prstGeom prst="rect">
            <a:avLst/>
          </a:prstGeom>
          <a:blipFill rotWithShape="0">
            <a:blip r:embed="rId8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0" name="CustomShape 25"/>
          <p:cNvSpPr/>
          <p:nvPr/>
        </p:nvSpPr>
        <p:spPr>
          <a:xfrm>
            <a:off x="828720" y="6641640"/>
            <a:ext cx="71280" cy="216000"/>
          </a:xfrm>
          <a:prstGeom prst="rect">
            <a:avLst/>
          </a:prstGeom>
          <a:blipFill rotWithShape="0">
            <a:blip r:embed="rId22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1" name="CustomShape 26"/>
          <p:cNvSpPr/>
          <p:nvPr/>
        </p:nvSpPr>
        <p:spPr>
          <a:xfrm>
            <a:off x="352080" y="344520"/>
            <a:ext cx="545040" cy="1023480"/>
          </a:xfrm>
          <a:prstGeom prst="rect">
            <a:avLst/>
          </a:prstGeom>
          <a:blipFill rotWithShape="0">
            <a:blip r:embed="rId21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2" name="CustomShape 27"/>
          <p:cNvSpPr/>
          <p:nvPr/>
        </p:nvSpPr>
        <p:spPr>
          <a:xfrm>
            <a:off x="352080" y="4680"/>
            <a:ext cx="548280" cy="909360"/>
          </a:xfrm>
          <a:prstGeom prst="rect">
            <a:avLst/>
          </a:prstGeom>
          <a:blipFill rotWithShape="0">
            <a:blip r:embed="rId23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3" name="CustomShape 28"/>
          <p:cNvSpPr/>
          <p:nvPr/>
        </p:nvSpPr>
        <p:spPr>
          <a:xfrm>
            <a:off x="354960" y="0"/>
            <a:ext cx="243360" cy="464400"/>
          </a:xfrm>
          <a:prstGeom prst="rect">
            <a:avLst/>
          </a:prstGeom>
          <a:blipFill rotWithShape="0">
            <a:blip r:embed="rId24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4" name="CustomShape 29"/>
          <p:cNvSpPr/>
          <p:nvPr/>
        </p:nvSpPr>
        <p:spPr>
          <a:xfrm>
            <a:off x="719280" y="4680"/>
            <a:ext cx="1900080" cy="6852960"/>
          </a:xfrm>
          <a:prstGeom prst="rect">
            <a:avLst/>
          </a:prstGeom>
          <a:blipFill rotWithShape="0">
            <a:blip r:embed="rId25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5" name="CustomShape 30"/>
          <p:cNvSpPr/>
          <p:nvPr/>
        </p:nvSpPr>
        <p:spPr>
          <a:xfrm>
            <a:off x="352080" y="2860560"/>
            <a:ext cx="545040" cy="1023480"/>
          </a:xfrm>
          <a:prstGeom prst="rect">
            <a:avLst/>
          </a:prstGeom>
          <a:blipFill rotWithShape="0">
            <a:blip r:embed="rId26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6" name="CustomShape 31"/>
          <p:cNvSpPr/>
          <p:nvPr/>
        </p:nvSpPr>
        <p:spPr>
          <a:xfrm>
            <a:off x="1223640" y="9000"/>
            <a:ext cx="333360" cy="6848640"/>
          </a:xfrm>
          <a:prstGeom prst="rect">
            <a:avLst/>
          </a:prstGeom>
          <a:blipFill rotWithShape="0">
            <a:blip r:embed="rId27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7" name="CustomShape 32"/>
          <p:cNvSpPr/>
          <p:nvPr/>
        </p:nvSpPr>
        <p:spPr>
          <a:xfrm>
            <a:off x="214920" y="9000"/>
            <a:ext cx="360" cy="6848640"/>
          </a:xfrm>
          <a:custGeom>
            <a:avLst/>
            <a:gdLst/>
            <a:ahLst/>
            <a:cxnLst/>
            <a:rect l="l" t="t" r="r" b="b"/>
            <a:pathLst>
              <a:path h="6849109">
                <a:moveTo>
                  <a:pt x="0" y="0"/>
                </a:moveTo>
                <a:lnTo>
                  <a:pt x="0" y="6848853"/>
                </a:lnTo>
              </a:path>
            </a:pathLst>
          </a:custGeom>
          <a:noFill/>
          <a:ln w="12240">
            <a:solidFill>
              <a:srgbClr val="E4D48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8" name="CustomShape 33"/>
          <p:cNvSpPr/>
          <p:nvPr/>
        </p:nvSpPr>
        <p:spPr>
          <a:xfrm>
            <a:off x="1024200" y="9000"/>
            <a:ext cx="360" cy="6848640"/>
          </a:xfrm>
          <a:custGeom>
            <a:avLst/>
            <a:gdLst/>
            <a:ahLst/>
            <a:cxnLst/>
            <a:rect l="l" t="t" r="r" b="b"/>
            <a:pathLst>
              <a:path h="6849109">
                <a:moveTo>
                  <a:pt x="0" y="0"/>
                </a:moveTo>
                <a:lnTo>
                  <a:pt x="0" y="6848853"/>
                </a:lnTo>
              </a:path>
            </a:pathLst>
          </a:custGeom>
          <a:noFill/>
          <a:ln w="12240">
            <a:solidFill>
              <a:srgbClr val="E4D48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1" name="TextShape 36"/>
          <p:cNvSpPr txBox="1"/>
          <p:nvPr/>
        </p:nvSpPr>
        <p:spPr>
          <a:xfrm>
            <a:off x="1557000" y="76320"/>
            <a:ext cx="7358040" cy="990000"/>
          </a:xfrm>
          <a:prstGeom prst="rect">
            <a:avLst/>
          </a:prstGeom>
          <a:noFill/>
          <a:ln w="9000">
            <a:solidFill>
              <a:srgbClr val="333300"/>
            </a:solidFill>
            <a:round/>
          </a:ln>
        </p:spPr>
        <p:txBody>
          <a:bodyPr lIns="0" tIns="5040" rIns="0" bIns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/>
            </a:r>
            <a:br>
              <a:rPr kumimoji="0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</a:br>
            <a:r>
              <a:rPr kumimoji="0" lang="ru-RU" sz="2000" b="1" i="0" u="none" strike="noStrike" kern="1200" cap="none" spc="-29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ЭТАПЫ </a:t>
            </a:r>
            <a:r>
              <a:rPr kumimoji="0" lang="ru-RU" sz="2000" b="1" i="0" u="none" strike="noStrike" kern="1200" cap="none" spc="-1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ПЛАНИРОВАНИЯ</a:t>
            </a:r>
            <a:r>
              <a:rPr kumimoji="0" lang="ru-RU" sz="2000" b="1" i="0" u="none" strike="noStrike" kern="1200" cap="none" spc="1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 </a:t>
            </a:r>
            <a:r>
              <a:rPr kumimoji="0" lang="ru-RU" sz="2000" b="1" i="0" u="none" strike="noStrike" kern="1200" cap="none" spc="-1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ЗАНЯТИЯ</a:t>
            </a:r>
            <a:endParaRPr kumimoji="0" lang="ru-RU" sz="20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DejaVu Sans"/>
              <a:cs typeface="DejaVu Sans"/>
            </a:endParaRPr>
          </a:p>
        </p:txBody>
      </p:sp>
      <p:sp>
        <p:nvSpPr>
          <p:cNvPr id="552" name="CustomShape 37"/>
          <p:cNvSpPr/>
          <p:nvPr/>
        </p:nvSpPr>
        <p:spPr>
          <a:xfrm>
            <a:off x="2514600" y="1600200"/>
            <a:ext cx="6095520" cy="434880"/>
          </a:xfrm>
          <a:prstGeom prst="rect">
            <a:avLst/>
          </a:prstGeom>
          <a:solidFill>
            <a:srgbClr val="FFFF8B"/>
          </a:solidFill>
          <a:ln w="9000">
            <a:solidFill>
              <a:srgbClr val="3333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60200" rIns="0" bIns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61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-1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О С М Ы С Л Е Н</a:t>
            </a:r>
            <a:r>
              <a:rPr kumimoji="0" lang="ru-RU" sz="1800" b="1" i="0" u="none" strike="noStrike" kern="1200" cap="none" spc="-24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 </a:t>
            </a:r>
            <a:r>
              <a:rPr kumimoji="0" lang="ru-RU" sz="1800" b="1" i="0" u="none" strike="noStrike" kern="1200" cap="none" spc="-1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И Е	Т Е М</a:t>
            </a:r>
            <a:r>
              <a:rPr kumimoji="0" lang="ru-RU" sz="1800" b="1" i="0" u="none" strike="noStrike" kern="1200" cap="none" spc="-1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 </a:t>
            </a:r>
            <a:r>
              <a:rPr kumimoji="0" lang="ru-RU" sz="1800" b="1" i="0" u="none" strike="noStrike" kern="1200" cap="none" spc="-1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Ы</a:t>
            </a:r>
            <a:endParaRPr kumimoji="0" lang="ru-RU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553" name="CustomShape 38"/>
          <p:cNvSpPr/>
          <p:nvPr/>
        </p:nvSpPr>
        <p:spPr>
          <a:xfrm>
            <a:off x="2514600" y="2286000"/>
            <a:ext cx="6095520" cy="473400"/>
          </a:xfrm>
          <a:prstGeom prst="rect">
            <a:avLst/>
          </a:prstGeom>
          <a:solidFill>
            <a:srgbClr val="FFFF46"/>
          </a:solidFill>
          <a:ln w="9000">
            <a:solidFill>
              <a:srgbClr val="3333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98720" rIns="0" bIns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56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-4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ОПРЕДЕЛЕНИЕ </a:t>
            </a:r>
            <a:r>
              <a:rPr kumimoji="0" lang="ru-RU" sz="1800" b="1" i="0" u="none" strike="noStrike" kern="1200" cap="none" spc="-9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ЦЕЛЕВОЙ</a:t>
            </a:r>
            <a:r>
              <a:rPr kumimoji="0" lang="ru-RU" sz="1800" b="1" i="0" u="none" strike="noStrike" kern="1200" cap="none" spc="-43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 </a:t>
            </a:r>
            <a:r>
              <a:rPr kumimoji="0" lang="ru-RU" sz="1800" b="1" i="0" u="none" strike="noStrike" kern="1200" cap="none" spc="-9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ГРУППЫ</a:t>
            </a:r>
            <a:endParaRPr kumimoji="0" lang="ru-RU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554" name="CustomShape 39"/>
          <p:cNvSpPr/>
          <p:nvPr/>
        </p:nvSpPr>
        <p:spPr>
          <a:xfrm>
            <a:off x="2514600" y="3048120"/>
            <a:ext cx="6095520" cy="609120"/>
          </a:xfrm>
          <a:custGeom>
            <a:avLst/>
            <a:gdLst/>
            <a:ahLst/>
            <a:cxnLst/>
            <a:rect l="l" t="t" r="r" b="b"/>
            <a:pathLst>
              <a:path w="6096000" h="609600">
                <a:moveTo>
                  <a:pt x="0" y="609600"/>
                </a:moveTo>
                <a:lnTo>
                  <a:pt x="6096000" y="609600"/>
                </a:lnTo>
                <a:lnTo>
                  <a:pt x="6096000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D3B93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5" name="CustomShape 40"/>
          <p:cNvSpPr/>
          <p:nvPr/>
        </p:nvSpPr>
        <p:spPr>
          <a:xfrm>
            <a:off x="2514600" y="3048120"/>
            <a:ext cx="6095520" cy="609120"/>
          </a:xfrm>
          <a:custGeom>
            <a:avLst/>
            <a:gdLst/>
            <a:ahLst/>
            <a:cxnLst/>
            <a:rect l="l" t="t" r="r" b="b"/>
            <a:pathLst>
              <a:path w="6096000" h="609600">
                <a:moveTo>
                  <a:pt x="0" y="609600"/>
                </a:moveTo>
                <a:lnTo>
                  <a:pt x="6096000" y="609600"/>
                </a:lnTo>
                <a:lnTo>
                  <a:pt x="6096000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noFill/>
          <a:ln w="9000">
            <a:solidFill>
              <a:srgbClr val="3333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6" name="CustomShape 41"/>
          <p:cNvSpPr/>
          <p:nvPr/>
        </p:nvSpPr>
        <p:spPr>
          <a:xfrm>
            <a:off x="4349160" y="3211200"/>
            <a:ext cx="2425320" cy="28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/>
          <a:lstStyle/>
          <a:p>
            <a:pPr marL="12600" marR="0" lvl="0" indent="0" algn="l" defTabSz="914400" rtl="0" eaLnBrk="1" fontAlgn="auto" latinLnBrk="0" hangingPunct="1">
              <a:lnSpc>
                <a:spcPct val="100000"/>
              </a:lnSpc>
              <a:spcBef>
                <a:spcPts val="9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-9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ПОСТАНОВКА</a:t>
            </a:r>
            <a:r>
              <a:rPr kumimoji="0" lang="ru-RU" sz="1800" b="1" i="0" u="none" strike="noStrike" kern="1200" cap="none" spc="-89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 </a:t>
            </a:r>
            <a:r>
              <a:rPr kumimoji="0" lang="ru-RU" sz="1800" b="1" i="0" u="none" strike="noStrike" kern="1200" cap="none" spc="-9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ЦЕЛИ</a:t>
            </a:r>
            <a:endParaRPr kumimoji="0" lang="ru-RU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557" name="CustomShape 42"/>
          <p:cNvSpPr/>
          <p:nvPr/>
        </p:nvSpPr>
        <p:spPr>
          <a:xfrm>
            <a:off x="2514600" y="3733920"/>
            <a:ext cx="6095520" cy="488520"/>
          </a:xfrm>
          <a:prstGeom prst="rect">
            <a:avLst/>
          </a:prstGeom>
          <a:solidFill>
            <a:srgbClr val="FFFF46"/>
          </a:solidFill>
          <a:ln w="9000">
            <a:solidFill>
              <a:srgbClr val="3333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13840" rIns="0" bIns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68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-1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УПОРЯДОЧЕНИЕ </a:t>
            </a:r>
            <a:r>
              <a:rPr kumimoji="0" lang="ru-RU" sz="1800" b="1" i="0" u="none" strike="noStrike" kern="1200" cap="none" spc="-18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МАТЕРИАЛОВ</a:t>
            </a:r>
            <a:endParaRPr kumimoji="0" lang="ru-RU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558" name="CustomShape 43"/>
          <p:cNvSpPr/>
          <p:nvPr/>
        </p:nvSpPr>
        <p:spPr>
          <a:xfrm>
            <a:off x="2514600" y="6019920"/>
            <a:ext cx="6095520" cy="611280"/>
          </a:xfrm>
          <a:prstGeom prst="rect">
            <a:avLst/>
          </a:prstGeom>
          <a:solidFill>
            <a:srgbClr val="FFFF46"/>
          </a:solidFill>
          <a:ln w="9000">
            <a:solidFill>
              <a:srgbClr val="3333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62280" rIns="0" bIns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-18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ПОДБОР </a:t>
            </a:r>
            <a:r>
              <a:rPr kumimoji="0" lang="ru-RU" sz="1800" b="1" i="0" u="none" strike="noStrike" kern="1200" cap="none" spc="-1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И </a:t>
            </a:r>
            <a:r>
              <a:rPr kumimoji="0" lang="ru-RU" sz="1800" b="1" i="0" u="none" strike="noStrike" kern="1200" cap="none" spc="-1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ИЗГОТОВЛЕНИЕ</a:t>
            </a:r>
            <a:endParaRPr kumimoji="0" lang="ru-RU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  <a:p>
            <a:pPr marL="144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-9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МЕТОДИЧЕСКИХ</a:t>
            </a:r>
            <a:r>
              <a:rPr kumimoji="0" lang="ru-RU" sz="1800" b="1" i="0" u="none" strike="noStrike" kern="1200" cap="none" spc="-3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 </a:t>
            </a:r>
            <a:r>
              <a:rPr kumimoji="0" lang="ru-RU" sz="1800" b="1" i="0" u="none" strike="noStrike" kern="1200" cap="none" spc="-12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МАТЕРИАЛОВ</a:t>
            </a:r>
            <a:endParaRPr kumimoji="0" lang="ru-RU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559" name="CustomShape 44"/>
          <p:cNvSpPr/>
          <p:nvPr/>
        </p:nvSpPr>
        <p:spPr>
          <a:xfrm>
            <a:off x="2514600" y="4495680"/>
            <a:ext cx="6095520" cy="473400"/>
          </a:xfrm>
          <a:prstGeom prst="rect">
            <a:avLst/>
          </a:prstGeom>
          <a:solidFill>
            <a:srgbClr val="E7D9A0"/>
          </a:solidFill>
          <a:ln w="9000">
            <a:solidFill>
              <a:srgbClr val="3333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98720" rIns="0" bIns="0"/>
          <a:lstStyle/>
          <a:p>
            <a:pPr marL="720" marR="0" lvl="0" indent="0" algn="ctr" defTabSz="914400" rtl="0" eaLnBrk="1" fontAlgn="auto" latinLnBrk="0" hangingPunct="1">
              <a:lnSpc>
                <a:spcPct val="100000"/>
              </a:lnSpc>
              <a:spcBef>
                <a:spcPts val="156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-4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ОТБОР </a:t>
            </a:r>
            <a:r>
              <a:rPr kumimoji="0" lang="ru-RU" sz="1800" b="1" i="0" u="none" strike="noStrike" kern="1200" cap="none" spc="-18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МАТЕРИАЛОВ </a:t>
            </a:r>
            <a:r>
              <a:rPr kumimoji="0" lang="ru-RU" sz="1800" b="1" i="0" u="none" strike="noStrike" kern="1200" cap="none" spc="-4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ДЛЯ</a:t>
            </a:r>
            <a:r>
              <a:rPr kumimoji="0" lang="ru-RU" sz="1800" b="1" i="0" u="none" strike="noStrike" kern="1200" cap="none" spc="-9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 </a:t>
            </a:r>
            <a:r>
              <a:rPr kumimoji="0" lang="ru-RU" sz="1800" b="1" i="0" u="none" strike="noStrike" kern="1200" cap="none" spc="-4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ЗАНЯТИЯ</a:t>
            </a:r>
            <a:endParaRPr kumimoji="0" lang="ru-RU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560" name="CustomShape 45"/>
          <p:cNvSpPr/>
          <p:nvPr/>
        </p:nvSpPr>
        <p:spPr>
          <a:xfrm>
            <a:off x="2514600" y="5257800"/>
            <a:ext cx="6095520" cy="474120"/>
          </a:xfrm>
          <a:prstGeom prst="rect">
            <a:avLst/>
          </a:prstGeom>
          <a:solidFill>
            <a:srgbClr val="FFFF8B"/>
          </a:solidFill>
          <a:ln w="9000">
            <a:solidFill>
              <a:srgbClr val="3333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99440" rIns="0" bIns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57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-4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ВЫБОР ФОРМЫ </a:t>
            </a:r>
            <a:r>
              <a:rPr kumimoji="0" lang="ru-RU" sz="1800" b="1" i="0" u="none" strike="noStrike" kern="1200" cap="none" spc="-1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И</a:t>
            </a:r>
            <a:r>
              <a:rPr kumimoji="0" lang="ru-RU" sz="1800" b="1" i="0" u="none" strike="noStrike" kern="1200" cap="none" spc="-18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/>
                <a:ea typeface="DejaVu Sans"/>
                <a:cs typeface="DejaVu Sans"/>
              </a:rPr>
              <a:t> МЕТОДОВ</a:t>
            </a:r>
            <a:endParaRPr kumimoji="0" lang="ru-RU" sz="18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561" name="CustomShape 46"/>
          <p:cNvSpPr/>
          <p:nvPr/>
        </p:nvSpPr>
        <p:spPr>
          <a:xfrm>
            <a:off x="5105520" y="1066680"/>
            <a:ext cx="484920" cy="533160"/>
          </a:xfrm>
          <a:custGeom>
            <a:avLst/>
            <a:gdLst/>
            <a:ahLst/>
            <a:cxnLst/>
            <a:rect l="l" t="t" r="r" b="b"/>
            <a:pathLst>
              <a:path w="485139" h="533400">
                <a:moveTo>
                  <a:pt x="484632" y="290829"/>
                </a:moveTo>
                <a:lnTo>
                  <a:pt x="0" y="290829"/>
                </a:lnTo>
                <a:lnTo>
                  <a:pt x="242315" y="533400"/>
                </a:lnTo>
                <a:lnTo>
                  <a:pt x="484632" y="290829"/>
                </a:lnTo>
                <a:close/>
                <a:moveTo>
                  <a:pt x="363474" y="0"/>
                </a:moveTo>
                <a:lnTo>
                  <a:pt x="121158" y="0"/>
                </a:lnTo>
                <a:lnTo>
                  <a:pt x="121158" y="290829"/>
                </a:lnTo>
                <a:lnTo>
                  <a:pt x="363474" y="290829"/>
                </a:lnTo>
                <a:lnTo>
                  <a:pt x="363474" y="0"/>
                </a:lnTo>
                <a:close/>
              </a:path>
            </a:pathLst>
          </a:custGeom>
          <a:solidFill>
            <a:srgbClr val="E4D48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2" name="CustomShape 47"/>
          <p:cNvSpPr/>
          <p:nvPr/>
        </p:nvSpPr>
        <p:spPr>
          <a:xfrm>
            <a:off x="5105520" y="1066680"/>
            <a:ext cx="484920" cy="533160"/>
          </a:xfrm>
          <a:custGeom>
            <a:avLst/>
            <a:gdLst/>
            <a:ahLst/>
            <a:cxnLst/>
            <a:rect l="l" t="t" r="r" b="b"/>
            <a:pathLst>
              <a:path w="485139" h="533400">
                <a:moveTo>
                  <a:pt x="0" y="290829"/>
                </a:moveTo>
                <a:lnTo>
                  <a:pt x="121158" y="290829"/>
                </a:lnTo>
                <a:lnTo>
                  <a:pt x="121158" y="0"/>
                </a:lnTo>
                <a:lnTo>
                  <a:pt x="363474" y="0"/>
                </a:lnTo>
                <a:lnTo>
                  <a:pt x="363474" y="290829"/>
                </a:lnTo>
                <a:lnTo>
                  <a:pt x="484632" y="290829"/>
                </a:lnTo>
                <a:lnTo>
                  <a:pt x="242315" y="533400"/>
                </a:lnTo>
                <a:lnTo>
                  <a:pt x="0" y="290829"/>
                </a:lnTo>
                <a:close/>
              </a:path>
            </a:pathLst>
          </a:custGeom>
          <a:noFill/>
          <a:ln w="9000">
            <a:solidFill>
              <a:srgbClr val="3333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13442554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CustomShape 1"/>
          <p:cNvSpPr/>
          <p:nvPr/>
        </p:nvSpPr>
        <p:spPr>
          <a:xfrm>
            <a:off x="500040" y="142920"/>
            <a:ext cx="8228520" cy="784800"/>
          </a:xfrm>
          <a:prstGeom prst="rect">
            <a:avLst/>
          </a:prstGeom>
          <a:noFill/>
          <a:ln w="5076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Назовите</a:t>
            </a:r>
            <a:endParaRPr lang="ru-RU" sz="4400" b="0" strike="noStrike" spc="-1">
              <a:latin typeface="Arial"/>
            </a:endParaRPr>
          </a:p>
        </p:txBody>
      </p:sp>
      <p:sp>
        <p:nvSpPr>
          <p:cNvPr id="447" name="CustomShape 2"/>
          <p:cNvSpPr/>
          <p:nvPr/>
        </p:nvSpPr>
        <p:spPr>
          <a:xfrm>
            <a:off x="142920" y="1957320"/>
            <a:ext cx="4856760" cy="4378320"/>
          </a:xfrm>
          <a:prstGeom prst="rect">
            <a:avLst/>
          </a:prstGeom>
          <a:noFill/>
          <a:ln w="5076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/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усвоение учащимися знаний;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включенность учащихся в образовательную деятельность;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развитие у учащихся познавательных процессов;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развитие рефлексии;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связь учебного материала с жизненным опытом;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индивидуализация и дифференциация заданий;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степень утомляемости учащихся во время занятия;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позиция педагога в учебном процессе (руководитель, организатор познавательной деятельности, управляющий групповым взаимодействием);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характеристика деятельности учащихся на занятии (интерес, активность, понимание материала);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уровень подготовленности педагога к занятию и методика преподавания и т.д.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48" name="CustomShape 3"/>
          <p:cNvSpPr/>
          <p:nvPr/>
        </p:nvSpPr>
        <p:spPr>
          <a:xfrm>
            <a:off x="5214960" y="1957320"/>
            <a:ext cx="3785040" cy="4378320"/>
          </a:xfrm>
          <a:prstGeom prst="rect">
            <a:avLst/>
          </a:prstGeom>
          <a:noFill/>
          <a:ln w="5076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/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разный темп работы учащихся;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разный уровень умственного развития учащихся;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пассивная позиция части учащихся в образовательном процессе;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перегруженность содержания  материала;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дисциплина и поведение учащихся на занятии;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конфликт между педагогом и учащимися;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плохое понимание изучаемого материала;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Arial Narrow"/>
                <a:ea typeface="DejaVu Sans"/>
              </a:rPr>
              <a:t>• неготовность педагога к занятию и т. д.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</p:txBody>
      </p:sp>
      <p:sp>
        <p:nvSpPr>
          <p:cNvPr id="449" name="CustomShape 4"/>
          <p:cNvSpPr/>
          <p:nvPr/>
        </p:nvSpPr>
        <p:spPr>
          <a:xfrm>
            <a:off x="947520" y="1071720"/>
            <a:ext cx="2943360" cy="821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Критерии </a:t>
            </a:r>
            <a:endParaRPr lang="ru-RU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эффективности занятия</a:t>
            </a:r>
            <a:endParaRPr lang="ru-RU" sz="2400" b="0" strike="noStrike" spc="-1">
              <a:latin typeface="Arial"/>
            </a:endParaRPr>
          </a:p>
        </p:txBody>
      </p:sp>
      <p:sp>
        <p:nvSpPr>
          <p:cNvPr id="450" name="CustomShape 5"/>
          <p:cNvSpPr/>
          <p:nvPr/>
        </p:nvSpPr>
        <p:spPr>
          <a:xfrm>
            <a:off x="5590800" y="1071720"/>
            <a:ext cx="2943360" cy="821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Причины снижения </a:t>
            </a:r>
            <a:endParaRPr lang="ru-RU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>
                <a:solidFill>
                  <a:srgbClr val="000000"/>
                </a:solidFill>
                <a:latin typeface="Arial Narrow"/>
                <a:ea typeface="DejaVu Sans"/>
              </a:rPr>
              <a:t>эффективности занятия</a:t>
            </a:r>
            <a:endParaRPr lang="ru-RU" sz="2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TextShape 1"/>
          <p:cNvSpPr txBox="1"/>
          <p:nvPr/>
        </p:nvSpPr>
        <p:spPr>
          <a:xfrm>
            <a:off x="850320" y="413100"/>
            <a:ext cx="7731360" cy="1158480"/>
          </a:xfrm>
          <a:prstGeom prst="rect">
            <a:avLst/>
          </a:prstGeom>
          <a:noFill/>
          <a:ln>
            <a:noFill/>
          </a:ln>
        </p:spPr>
        <p:txBody>
          <a:bodyPr lIns="0" tIns="13320" rIns="0" bIns="0"/>
          <a:lstStyle/>
          <a:p>
            <a:pPr marL="635760" indent="-623160">
              <a:lnSpc>
                <a:spcPct val="100000"/>
              </a:lnSpc>
              <a:spcBef>
                <a:spcPts val="105"/>
              </a:spcBef>
            </a:pPr>
            <a:r>
              <a:rPr lang="ru-RU" sz="2000" b="1" strike="noStrike" spc="-4">
                <a:solidFill>
                  <a:srgbClr val="000000"/>
                </a:solidFill>
                <a:latin typeface="Times New Roman"/>
              </a:rPr>
              <a:t>Занятие </a:t>
            </a:r>
            <a:r>
              <a:rPr lang="ru-RU" sz="2000" b="1" strike="noStrike" spc="-1">
                <a:solidFill>
                  <a:srgbClr val="000000"/>
                </a:solidFill>
                <a:latin typeface="Times New Roman"/>
              </a:rPr>
              <a:t>в </a:t>
            </a:r>
            <a:r>
              <a:rPr lang="ru-RU" sz="2000" b="1" strike="noStrike" spc="-9">
                <a:solidFill>
                  <a:srgbClr val="000000"/>
                </a:solidFill>
                <a:latin typeface="Times New Roman"/>
              </a:rPr>
              <a:t>сфере </a:t>
            </a:r>
            <a:r>
              <a:rPr lang="ru-RU" sz="2000" b="1" strike="noStrike" spc="-4">
                <a:solidFill>
                  <a:srgbClr val="000000"/>
                </a:solidFill>
                <a:latin typeface="Times New Roman"/>
              </a:rPr>
              <a:t>дополнительного </a:t>
            </a:r>
            <a:r>
              <a:rPr lang="ru-RU" sz="2000" b="1" strike="noStrike" spc="-9">
                <a:solidFill>
                  <a:srgbClr val="000000"/>
                </a:solidFill>
                <a:latin typeface="Times New Roman"/>
              </a:rPr>
              <a:t>образования </a:t>
            </a:r>
            <a:r>
              <a:rPr lang="ru-RU" sz="2000" b="1" strike="noStrike" spc="-4">
                <a:solidFill>
                  <a:srgbClr val="000000"/>
                </a:solidFill>
                <a:latin typeface="Times New Roman"/>
              </a:rPr>
              <a:t>представляет собой  </a:t>
            </a:r>
            <a:r>
              <a:rPr lang="ru-RU" sz="2000" b="1" strike="noStrike" spc="-9">
                <a:solidFill>
                  <a:srgbClr val="C00000"/>
                </a:solidFill>
                <a:latin typeface="Times New Roman"/>
              </a:rPr>
              <a:t>последовательность этапов </a:t>
            </a:r>
            <a:r>
              <a:rPr lang="ru-RU" sz="2000" b="1" strike="noStrike" spc="-1">
                <a:solidFill>
                  <a:srgbClr val="C00000"/>
                </a:solidFill>
                <a:latin typeface="Times New Roman"/>
              </a:rPr>
              <a:t>в процессе </a:t>
            </a:r>
            <a:r>
              <a:rPr lang="ru-RU" sz="2000" b="1" strike="noStrike" spc="-9">
                <a:solidFill>
                  <a:srgbClr val="C00000"/>
                </a:solidFill>
                <a:latin typeface="Times New Roman"/>
              </a:rPr>
              <a:t>усвоения </a:t>
            </a:r>
            <a:r>
              <a:rPr lang="ru-RU" sz="2000" b="1" strike="noStrike" spc="-1">
                <a:solidFill>
                  <a:srgbClr val="C00000"/>
                </a:solidFill>
                <a:latin typeface="Times New Roman"/>
              </a:rPr>
              <a:t>знаний,  </a:t>
            </a:r>
            <a:r>
              <a:rPr lang="ru-RU" sz="2000" b="1" strike="noStrike" spc="-1">
                <a:solidFill>
                  <a:srgbClr val="000000"/>
                </a:solidFill>
                <a:latin typeface="Times New Roman"/>
              </a:rPr>
              <a:t>построенных </a:t>
            </a:r>
            <a:r>
              <a:rPr lang="ru-RU" sz="2000" b="1" strike="noStrike" spc="-4">
                <a:solidFill>
                  <a:srgbClr val="000000"/>
                </a:solidFill>
                <a:latin typeface="Times New Roman"/>
              </a:rPr>
              <a:t>на смене </a:t>
            </a:r>
            <a:r>
              <a:rPr lang="ru-RU" sz="2000" b="1" strike="noStrike" spc="-12">
                <a:solidFill>
                  <a:srgbClr val="000000"/>
                </a:solidFill>
                <a:latin typeface="Times New Roman"/>
              </a:rPr>
              <a:t>видов </a:t>
            </a:r>
            <a:r>
              <a:rPr lang="ru-RU" sz="2000" b="1" strike="noStrike" spc="-4">
                <a:solidFill>
                  <a:srgbClr val="000000"/>
                </a:solidFill>
                <a:latin typeface="Times New Roman"/>
              </a:rPr>
              <a:t>деятельности</a:t>
            </a:r>
            <a:r>
              <a:rPr lang="ru-RU" sz="2000" b="1" strike="noStrike" spc="-12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000" b="1" strike="noStrike" spc="-9">
                <a:solidFill>
                  <a:srgbClr val="000000"/>
                </a:solidFill>
                <a:latin typeface="Times New Roman"/>
              </a:rPr>
              <a:t>учащихся: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433" name="CustomShape 2"/>
          <p:cNvSpPr/>
          <p:nvPr/>
        </p:nvSpPr>
        <p:spPr>
          <a:xfrm>
            <a:off x="1464480" y="1622880"/>
            <a:ext cx="6095520" cy="609120"/>
          </a:xfrm>
          <a:custGeom>
            <a:avLst/>
            <a:gdLst/>
            <a:ahLst/>
            <a:cxnLst/>
            <a:rect l="l" t="t" r="r" b="b"/>
            <a:pathLst>
              <a:path w="6096000" h="609600">
                <a:moveTo>
                  <a:pt x="0" y="609600"/>
                </a:moveTo>
                <a:lnTo>
                  <a:pt x="6096000" y="609600"/>
                </a:lnTo>
                <a:lnTo>
                  <a:pt x="6096000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CCCC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4" name="CustomShape 3"/>
          <p:cNvSpPr/>
          <p:nvPr/>
        </p:nvSpPr>
        <p:spPr>
          <a:xfrm>
            <a:off x="1464480" y="2362680"/>
            <a:ext cx="6095520" cy="685440"/>
          </a:xfrm>
          <a:custGeom>
            <a:avLst/>
            <a:gdLst/>
            <a:ahLst/>
            <a:cxnLst/>
            <a:rect l="l" t="t" r="r" b="b"/>
            <a:pathLst>
              <a:path w="6096000" h="685800">
                <a:moveTo>
                  <a:pt x="0" y="685800"/>
                </a:moveTo>
                <a:lnTo>
                  <a:pt x="6096000" y="685800"/>
                </a:lnTo>
                <a:lnTo>
                  <a:pt x="60960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FFFF4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5" name="CustomShape 4"/>
          <p:cNvSpPr/>
          <p:nvPr/>
        </p:nvSpPr>
        <p:spPr>
          <a:xfrm>
            <a:off x="2514960" y="3200760"/>
            <a:ext cx="5045040" cy="609120"/>
          </a:xfrm>
          <a:custGeom>
            <a:avLst/>
            <a:gdLst/>
            <a:ahLst/>
            <a:cxnLst/>
            <a:rect l="l" t="t" r="r" b="b"/>
            <a:pathLst>
              <a:path w="6096000" h="609600">
                <a:moveTo>
                  <a:pt x="0" y="609600"/>
                </a:moveTo>
                <a:lnTo>
                  <a:pt x="6096000" y="609600"/>
                </a:lnTo>
                <a:lnTo>
                  <a:pt x="6096000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CCCC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6" name="CustomShape 5"/>
          <p:cNvSpPr/>
          <p:nvPr/>
        </p:nvSpPr>
        <p:spPr>
          <a:xfrm>
            <a:off x="1512000" y="4066560"/>
            <a:ext cx="6095520" cy="685440"/>
          </a:xfrm>
          <a:custGeom>
            <a:avLst/>
            <a:gdLst/>
            <a:ahLst/>
            <a:cxnLst/>
            <a:rect l="l" t="t" r="r" b="b"/>
            <a:pathLst>
              <a:path w="6096000" h="685800">
                <a:moveTo>
                  <a:pt x="0" y="685800"/>
                </a:moveTo>
                <a:lnTo>
                  <a:pt x="6096000" y="685800"/>
                </a:lnTo>
                <a:lnTo>
                  <a:pt x="60960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FFFF4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7" name="CustomShape 6"/>
          <p:cNvSpPr/>
          <p:nvPr/>
        </p:nvSpPr>
        <p:spPr>
          <a:xfrm>
            <a:off x="1536480" y="5006880"/>
            <a:ext cx="6095520" cy="609120"/>
          </a:xfrm>
          <a:custGeom>
            <a:avLst/>
            <a:gdLst/>
            <a:ahLst/>
            <a:cxnLst/>
            <a:rect l="l" t="t" r="r" b="b"/>
            <a:pathLst>
              <a:path w="6096000" h="609600">
                <a:moveTo>
                  <a:pt x="0" y="609600"/>
                </a:moveTo>
                <a:lnTo>
                  <a:pt x="6096000" y="609600"/>
                </a:lnTo>
                <a:lnTo>
                  <a:pt x="6096000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CCCC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8" name="CustomShape 7"/>
          <p:cNvSpPr/>
          <p:nvPr/>
        </p:nvSpPr>
        <p:spPr>
          <a:xfrm>
            <a:off x="1536480" y="5832000"/>
            <a:ext cx="6095520" cy="685440"/>
          </a:xfrm>
          <a:custGeom>
            <a:avLst/>
            <a:gdLst/>
            <a:ahLst/>
            <a:cxnLst/>
            <a:rect l="l" t="t" r="r" b="b"/>
            <a:pathLst>
              <a:path w="6096000" h="685800">
                <a:moveTo>
                  <a:pt x="0" y="685800"/>
                </a:moveTo>
                <a:lnTo>
                  <a:pt x="6096000" y="685800"/>
                </a:lnTo>
                <a:lnTo>
                  <a:pt x="60960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FFFF4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9" name="TextShape 8"/>
          <p:cNvSpPr txBox="1"/>
          <p:nvPr/>
        </p:nvSpPr>
        <p:spPr>
          <a:xfrm>
            <a:off x="3456000" y="1728000"/>
            <a:ext cx="2341800" cy="343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1800" b="1" strike="noStrike" spc="-1">
                <a:solidFill>
                  <a:srgbClr val="C00000"/>
                </a:solidFill>
                <a:latin typeface="Times New Roman"/>
              </a:rPr>
              <a:t>В О С П Р И Я Т И</a:t>
            </a:r>
            <a:r>
              <a:rPr lang="ru-RU" sz="1800" b="1" strike="noStrike" spc="-97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1800" b="1" strike="noStrike" spc="-1">
                <a:solidFill>
                  <a:srgbClr val="C00000"/>
                </a:solidFill>
                <a:latin typeface="Times New Roman"/>
              </a:rPr>
              <a:t>Е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40" name="TextShape 9"/>
          <p:cNvSpPr txBox="1"/>
          <p:nvPr/>
        </p:nvSpPr>
        <p:spPr>
          <a:xfrm>
            <a:off x="3024000" y="2451600"/>
            <a:ext cx="3024000" cy="5965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1800" b="1" strike="noStrike" spc="-1">
                <a:solidFill>
                  <a:srgbClr val="C00000"/>
                </a:solidFill>
                <a:latin typeface="Times New Roman"/>
              </a:rPr>
              <a:t>     О С М Ы С Л Е Н И</a:t>
            </a:r>
            <a:r>
              <a:rPr lang="ru-RU" sz="1800" b="1" strike="noStrike" spc="-97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1800" b="1" strike="noStrike" spc="-1">
                <a:solidFill>
                  <a:srgbClr val="C00000"/>
                </a:solidFill>
                <a:latin typeface="Times New Roman"/>
              </a:rPr>
              <a:t>Е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41" name="TextShape 10"/>
          <p:cNvSpPr txBox="1"/>
          <p:nvPr/>
        </p:nvSpPr>
        <p:spPr>
          <a:xfrm>
            <a:off x="3096000" y="4248000"/>
            <a:ext cx="3168000" cy="5965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1800" b="1" strike="noStrike" spc="-1">
                <a:solidFill>
                  <a:srgbClr val="C00000"/>
                </a:solidFill>
                <a:latin typeface="Times New Roman"/>
              </a:rPr>
              <a:t>        П Р И М Е Н Е Н И</a:t>
            </a:r>
            <a:r>
              <a:rPr lang="ru-RU" sz="1800" b="1" strike="noStrike" spc="-97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1800" b="1" strike="noStrike" spc="-1">
                <a:solidFill>
                  <a:srgbClr val="C00000"/>
                </a:solidFill>
                <a:latin typeface="Times New Roman"/>
              </a:rPr>
              <a:t>Е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42" name="TextShape 11"/>
          <p:cNvSpPr txBox="1"/>
          <p:nvPr/>
        </p:nvSpPr>
        <p:spPr>
          <a:xfrm>
            <a:off x="3096000" y="5091480"/>
            <a:ext cx="3168000" cy="5965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1800" b="1" strike="noStrike" spc="-1">
                <a:solidFill>
                  <a:srgbClr val="C00000"/>
                </a:solidFill>
                <a:latin typeface="Times New Roman"/>
              </a:rPr>
              <a:t>        О Б О Б Щ Е Н И Е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43" name="CustomShape 12"/>
          <p:cNvSpPr/>
          <p:nvPr/>
        </p:nvSpPr>
        <p:spPr>
          <a:xfrm>
            <a:off x="1434960" y="3200760"/>
            <a:ext cx="5117040" cy="609120"/>
          </a:xfrm>
          <a:custGeom>
            <a:avLst/>
            <a:gdLst/>
            <a:ahLst/>
            <a:cxnLst/>
            <a:rect l="l" t="t" r="r" b="b"/>
            <a:pathLst>
              <a:path w="6096000" h="609600">
                <a:moveTo>
                  <a:pt x="0" y="609600"/>
                </a:moveTo>
                <a:lnTo>
                  <a:pt x="6096000" y="609600"/>
                </a:lnTo>
                <a:lnTo>
                  <a:pt x="6096000" y="0"/>
                </a:lnTo>
                <a:lnTo>
                  <a:pt x="0" y="0"/>
                </a:lnTo>
                <a:lnTo>
                  <a:pt x="0" y="609600"/>
                </a:lnTo>
                <a:close/>
              </a:path>
            </a:pathLst>
          </a:custGeom>
          <a:solidFill>
            <a:srgbClr val="CCCC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4" name="TextShape 13"/>
          <p:cNvSpPr txBox="1"/>
          <p:nvPr/>
        </p:nvSpPr>
        <p:spPr>
          <a:xfrm>
            <a:off x="3312000" y="3312000"/>
            <a:ext cx="2808000" cy="5965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1800" b="1" strike="noStrike" spc="-1">
                <a:solidFill>
                  <a:srgbClr val="C00000"/>
                </a:solidFill>
                <a:latin typeface="Times New Roman"/>
              </a:rPr>
              <a:t>З А П О М И Н А Н И Е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445" name="TextShape 14"/>
          <p:cNvSpPr txBox="1"/>
          <p:nvPr/>
        </p:nvSpPr>
        <p:spPr>
          <a:xfrm>
            <a:off x="3456000" y="6048000"/>
            <a:ext cx="3024000" cy="5965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1800" b="1" strike="noStrike" spc="-1">
                <a:solidFill>
                  <a:srgbClr val="C00000"/>
                </a:solidFill>
                <a:latin typeface="Times New Roman"/>
              </a:rPr>
              <a:t>С И С Т Е М А Т И К А</a:t>
            </a:r>
            <a:endParaRPr lang="ru-RU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2031</TotalTime>
  <Words>3622</Words>
  <Application>Microsoft Office PowerPoint</Application>
  <PresentationFormat>Экран (4:3)</PresentationFormat>
  <Paragraphs>276</Paragraphs>
  <Slides>23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23</vt:i4>
      </vt:variant>
    </vt:vector>
  </HeadingPairs>
  <TitlesOfParts>
    <vt:vector size="37" baseType="lpstr">
      <vt:lpstr>Arial</vt:lpstr>
      <vt:lpstr>Arial Narrow</vt:lpstr>
      <vt:lpstr>Calibri</vt:lpstr>
      <vt:lpstr>DejaVu Sans</vt:lpstr>
      <vt:lpstr>StarSymbol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1_Office Theme</vt:lpstr>
      <vt:lpstr>Презентация PowerPoint</vt:lpstr>
      <vt:lpstr>Презентация PowerPoint</vt:lpstr>
      <vt:lpstr>Занятие в сфере дополнительного образования – способ, путь к достижению цели и решению задач, обозначенных дополнительной  общеобразовательной общеразвивающей программой (любой направленности)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admin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как элемент образовательного процесса в контексте его системной организации и управления</dc:title>
  <dc:subject/>
  <dc:creator>1</dc:creator>
  <dc:description/>
  <cp:lastModifiedBy>Admin</cp:lastModifiedBy>
  <cp:revision>24</cp:revision>
  <dcterms:created xsi:type="dcterms:W3CDTF">2018-12-03T18:05:16Z</dcterms:created>
  <dcterms:modified xsi:type="dcterms:W3CDTF">2019-12-02T12:48:33Z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admin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39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65</vt:i4>
  </property>
</Properties>
</file>